
<file path=[Content_Types].xml><?xml version="1.0" encoding="utf-8"?>
<Types xmlns="http://schemas.openxmlformats.org/package/2006/content-types">
  <Default ContentType="image/jpeg" Extension="jpg"/>
  <Default ContentType="application/vnd.openxmlformats-officedocument.vmlDrawing" Extension="vml"/>
  <Default ContentType="application/vnd.openxmlformats-officedocument.oleObject" Extension="bin"/>
  <Default ContentType="application/xml" Extension="xml"/>
  <Default ContentType="image/png" Extension="png"/>
  <Default ContentType="application/vnd.openxmlformats-package.relationships+xml" Extension="rels"/>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oleObject" PartName="/ppt/embeddings/oleObject3.bin"/>
  <Override ContentType="application/vnd.openxmlformats-officedocument.oleObject" PartName="/ppt/embeddings/oleObject2.bin"/>
  <Override ContentType="application/vnd.openxmlformats-officedocument.oleObject" PartName="/ppt/embeddings/oleObject1.bin"/>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binary" PartName="/ppt/metadata"/>
  <Override ContentType="application/vnd.openxmlformats-officedocument.presentationml.notesMaster+xml" PartName="/ppt/notesMasters/notesMaster1.xml"/>
  <Override ContentType="application/vnd.openxmlformats-officedocument.presentationml.presProps+xml" PartName="/ppt/presProps.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5"/>
    <p:sldMasterId id="2147483660"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 uri="http://customooxmlschemas.google.com/">
      <go:slidesCustomData xmlns:go="http://customooxmlschemas.google.com/" r:id="rId26" roundtripDataSignature="AMtx7mgM7z5SGpPTqppSdTSEh0ViXa/n1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AD83F7F-8F04-415D-BB7C-9CD871A97739}">
  <a:tblStyle styleId="{9AD83F7F-8F04-415D-BB7C-9CD871A97739}" styleName="Table_0">
    <a:wholeTbl>
      <a:tcTxStyle b="off" i="off">
        <a:font>
          <a:latin typeface="Calibri"/>
          <a:ea typeface="Calibri"/>
          <a:cs typeface="Calibri"/>
        </a:font>
        <a:schemeClr val="dk1"/>
      </a:tcTxStyle>
      <a:tcStyle>
        <a:tcBdr>
          <a:left>
            <a:ln cap="flat" cmpd="sng" w="9525">
              <a:solidFill>
                <a:schemeClr val="accent4"/>
              </a:solidFill>
              <a:prstDash val="solid"/>
              <a:round/>
              <a:headEnd len="sm" w="sm" type="none"/>
              <a:tailEnd len="sm" w="sm" type="none"/>
            </a:ln>
          </a:left>
          <a:right>
            <a:ln cap="flat" cmpd="sng" w="9525">
              <a:solidFill>
                <a:schemeClr val="accent4"/>
              </a:solidFill>
              <a:prstDash val="solid"/>
              <a:round/>
              <a:headEnd len="sm" w="sm" type="none"/>
              <a:tailEnd len="sm" w="sm" type="none"/>
            </a:ln>
          </a:right>
          <a:top>
            <a:ln cap="flat" cmpd="sng" w="9525">
              <a:solidFill>
                <a:schemeClr val="accent4"/>
              </a:solidFill>
              <a:prstDash val="solid"/>
              <a:round/>
              <a:headEnd len="sm" w="sm" type="none"/>
              <a:tailEnd len="sm" w="sm" type="none"/>
            </a:ln>
          </a:top>
          <a:bottom>
            <a:ln cap="flat" cmpd="sng" w="9525">
              <a:solidFill>
                <a:schemeClr val="accent4"/>
              </a:solidFill>
              <a:prstDash val="solid"/>
              <a:round/>
              <a:headEnd len="sm" w="sm" type="none"/>
              <a:tailEnd len="sm" w="sm" type="none"/>
            </a:ln>
          </a:bottom>
          <a:insideH>
            <a:ln cap="flat" cmpd="sng" w="9525">
              <a:solidFill>
                <a:schemeClr val="accent4"/>
              </a:solidFill>
              <a:prstDash val="solid"/>
              <a:round/>
              <a:headEnd len="sm" w="sm" type="none"/>
              <a:tailEnd len="sm" w="sm" type="none"/>
            </a:ln>
          </a:insideH>
          <a:insideV>
            <a:ln cap="flat" cmpd="sng" w="9525">
              <a:solidFill>
                <a:schemeClr val="accent4"/>
              </a:solidFill>
              <a:prstDash val="solid"/>
              <a:round/>
              <a:headEnd len="sm" w="sm" type="none"/>
              <a:tailEnd len="sm" w="sm" type="none"/>
            </a:ln>
          </a:insideV>
        </a:tcBdr>
        <a:fill>
          <a:solidFill>
            <a:srgbClr val="FFFFFF">
              <a:alpha val="0"/>
            </a:srgbClr>
          </a:solidFill>
        </a:fill>
      </a:tcStyle>
    </a:wholeTbl>
    <a:band1H>
      <a:tcTxStyle/>
      <a:tcStyle>
        <a:fill>
          <a:solidFill>
            <a:schemeClr val="accent4">
              <a:alpha val="40000"/>
            </a:schemeClr>
          </a:solidFill>
        </a:fill>
      </a:tcStyle>
    </a:band1H>
    <a:band2H>
      <a:tcTxStyle/>
    </a:band2H>
    <a:band1V>
      <a:tcTxStyle/>
      <a:tcStyle>
        <a:tcBdr>
          <a:top>
            <a:ln cap="flat" cmpd="sng" w="9525">
              <a:solidFill>
                <a:schemeClr val="accent4"/>
              </a:solidFill>
              <a:prstDash val="solid"/>
              <a:round/>
              <a:headEnd len="sm" w="sm" type="none"/>
              <a:tailEnd len="sm" w="sm" type="none"/>
            </a:ln>
          </a:top>
          <a:bottom>
            <a:ln cap="flat" cmpd="sng" w="9525">
              <a:solidFill>
                <a:schemeClr val="accent4"/>
              </a:solidFill>
              <a:prstDash val="solid"/>
              <a:round/>
              <a:headEnd len="sm" w="sm" type="none"/>
              <a:tailEnd len="sm" w="sm" type="none"/>
            </a:ln>
          </a:bottom>
        </a:tcBdr>
        <a:fill>
          <a:solidFill>
            <a:schemeClr val="accent4">
              <a:alpha val="40000"/>
            </a:schemeClr>
          </a:solidFill>
        </a:fill>
      </a:tcStyle>
    </a:band1V>
    <a:band2V>
      <a:tcTxStyle/>
    </a:band2V>
    <a:lastCol>
      <a:tcTxStyle b="on" i="off"/>
      <a:tcStyle>
        <a:tcBdr>
          <a:left>
            <a:ln cap="flat" cmpd="sng" w="9525">
              <a:solidFill>
                <a:schemeClr val="accent4"/>
              </a:solidFill>
              <a:prstDash val="solid"/>
              <a:round/>
              <a:headEnd len="sm" w="sm" type="none"/>
              <a:tailEnd len="sm" w="sm" type="none"/>
            </a:ln>
          </a:left>
          <a:right>
            <a:ln cap="flat" cmpd="sng" w="9525">
              <a:solidFill>
                <a:schemeClr val="accent4"/>
              </a:solidFill>
              <a:prstDash val="solid"/>
              <a:round/>
              <a:headEnd len="sm" w="sm" type="none"/>
              <a:tailEnd len="sm" w="sm" type="none"/>
            </a:ln>
          </a:right>
          <a:top>
            <a:ln cap="flat" cmpd="sng" w="9525">
              <a:solidFill>
                <a:schemeClr val="accent4"/>
              </a:solidFill>
              <a:prstDash val="solid"/>
              <a:round/>
              <a:headEnd len="sm" w="sm" type="none"/>
              <a:tailEnd len="sm" w="sm" type="none"/>
            </a:ln>
          </a:top>
          <a:bottom>
            <a:ln cap="flat" cmpd="sng" w="9525">
              <a:solidFill>
                <a:schemeClr val="accent4"/>
              </a:solidFill>
              <a:prstDash val="solid"/>
              <a:round/>
              <a:headEnd len="sm" w="sm" type="none"/>
              <a:tailEnd len="sm" w="sm" type="none"/>
            </a:ln>
          </a:bottom>
          <a:insideH>
            <a:ln cap="flat" cmpd="sng" w="9525">
              <a:solidFill>
                <a:schemeClr val="accent4"/>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tcStyle>
    </a:lastCol>
    <a:firstCol>
      <a:tcTxStyle b="on" i="off"/>
      <a:tcStyle>
        <a:tcBdr>
          <a:left>
            <a:ln cap="flat" cmpd="sng" w="9525">
              <a:solidFill>
                <a:schemeClr val="accent4"/>
              </a:solidFill>
              <a:prstDash val="solid"/>
              <a:round/>
              <a:headEnd len="sm" w="sm" type="none"/>
              <a:tailEnd len="sm" w="sm" type="none"/>
            </a:ln>
          </a:left>
          <a:right>
            <a:ln cap="flat" cmpd="sng" w="9525">
              <a:solidFill>
                <a:schemeClr val="accent4"/>
              </a:solidFill>
              <a:prstDash val="solid"/>
              <a:round/>
              <a:headEnd len="sm" w="sm" type="none"/>
              <a:tailEnd len="sm" w="sm" type="none"/>
            </a:ln>
          </a:right>
          <a:top>
            <a:ln cap="flat" cmpd="sng" w="9525">
              <a:solidFill>
                <a:schemeClr val="accent4"/>
              </a:solidFill>
              <a:prstDash val="solid"/>
              <a:round/>
              <a:headEnd len="sm" w="sm" type="none"/>
              <a:tailEnd len="sm" w="sm" type="none"/>
            </a:ln>
          </a:top>
          <a:bottom>
            <a:ln cap="flat" cmpd="sng" w="9525">
              <a:solidFill>
                <a:schemeClr val="accent4"/>
              </a:solidFill>
              <a:prstDash val="solid"/>
              <a:round/>
              <a:headEnd len="sm" w="sm" type="none"/>
              <a:tailEnd len="sm" w="sm" type="none"/>
            </a:ln>
          </a:bottom>
          <a:insideH>
            <a:ln cap="flat" cmpd="sng" w="9525">
              <a:solidFill>
                <a:schemeClr val="accent4"/>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tcStyle>
    </a:firstCol>
    <a:lastRow>
      <a:tcTxStyle b="on" i="off"/>
      <a:tcStyle>
        <a:tcBdr>
          <a:left>
            <a:ln cap="flat" cmpd="sng" w="9525">
              <a:solidFill>
                <a:schemeClr val="accent4"/>
              </a:solidFill>
              <a:prstDash val="solid"/>
              <a:round/>
              <a:headEnd len="sm" w="sm" type="none"/>
              <a:tailEnd len="sm" w="sm" type="none"/>
            </a:ln>
          </a:left>
          <a:right>
            <a:ln cap="flat" cmpd="sng" w="9525">
              <a:solidFill>
                <a:schemeClr val="accent4"/>
              </a:solidFill>
              <a:prstDash val="solid"/>
              <a:round/>
              <a:headEnd len="sm" w="sm" type="none"/>
              <a:tailEnd len="sm" w="sm" type="none"/>
            </a:ln>
          </a:right>
          <a:top>
            <a:ln cap="flat" cmpd="sng" w="9525">
              <a:solidFill>
                <a:schemeClr val="accent4"/>
              </a:solidFill>
              <a:prstDash val="solid"/>
              <a:round/>
              <a:headEnd len="sm" w="sm" type="none"/>
              <a:tailEnd len="sm" w="sm" type="none"/>
            </a:ln>
          </a:top>
          <a:bottom>
            <a:ln cap="flat" cmpd="sng" w="9525">
              <a:solidFill>
                <a:schemeClr val="accent4"/>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rgbClr val="FFFFFF">
              <a:alpha val="0"/>
            </a:srgbClr>
          </a:solidFill>
        </a:fill>
      </a:tcStyle>
    </a:lastRow>
    <a:seCell>
      <a:tcTxStyle/>
    </a:seCell>
    <a:swCell>
      <a:tcTxStyle/>
    </a:swCell>
    <a:firstRow>
      <a:tcTxStyle b="on" i="off">
        <a:font>
          <a:latin typeface="Calibri"/>
          <a:ea typeface="Calibri"/>
          <a:cs typeface="Calibri"/>
        </a:font>
        <a:schemeClr val="lt1"/>
      </a:tcTxStyle>
      <a:tcStyle>
        <a:tcBdr>
          <a:left>
            <a:ln cap="flat" cmpd="sng" w="9525">
              <a:solidFill>
                <a:schemeClr val="accent4"/>
              </a:solidFill>
              <a:prstDash val="solid"/>
              <a:round/>
              <a:headEnd len="sm" w="sm" type="none"/>
              <a:tailEnd len="sm" w="sm" type="none"/>
            </a:ln>
          </a:left>
          <a:right>
            <a:ln cap="flat" cmpd="sng" w="9525">
              <a:solidFill>
                <a:schemeClr val="accent4"/>
              </a:solidFill>
              <a:prstDash val="solid"/>
              <a:round/>
              <a:headEnd len="sm" w="sm" type="none"/>
              <a:tailEnd len="sm" w="sm" type="none"/>
            </a:ln>
          </a:right>
          <a:top>
            <a:ln cap="flat" cmpd="sng" w="9525">
              <a:solidFill>
                <a:schemeClr val="accent4"/>
              </a:solidFill>
              <a:prstDash val="solid"/>
              <a:round/>
              <a:headEnd len="sm" w="sm" type="none"/>
              <a:tailEnd len="sm" w="sm" type="none"/>
            </a:ln>
          </a:top>
          <a:bottom>
            <a:ln cap="flat" cmpd="sng" w="9525">
              <a:solidFill>
                <a:schemeClr val="lt1"/>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chemeClr val="accent4"/>
          </a:solidFill>
        </a:fill>
      </a:tc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26" Type="http://customschemas.google.com/relationships/presentationmetadata" Target="metadata"/><Relationship Id="rId25" Type="http://schemas.openxmlformats.org/officeDocument/2006/relationships/slide" Target="slides/slide18.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11" Type="http://schemas.openxmlformats.org/officeDocument/2006/relationships/slide" Target="slides/slide4.xml"/><Relationship Id="rId10" Type="http://schemas.openxmlformats.org/officeDocument/2006/relationships/slide" Target="slides/slide3.xml"/><Relationship Id="rId13" Type="http://schemas.openxmlformats.org/officeDocument/2006/relationships/slide" Target="slides/slide6.xml"/><Relationship Id="rId12" Type="http://schemas.openxmlformats.org/officeDocument/2006/relationships/slide" Target="slides/slide5.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9.png"/><Relationship Id="rId3" Type="http://schemas.openxmlformats.org/officeDocument/2006/relationships/image" Target="../media/image19.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p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p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1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p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1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1" name="Shape 11"/>
        <p:cNvGrpSpPr/>
        <p:nvPr/>
      </p:nvGrpSpPr>
      <p:grpSpPr>
        <a:xfrm>
          <a:off x="0" y="0"/>
          <a:ext cx="0" cy="0"/>
          <a:chOff x="0" y="0"/>
          <a:chExt cx="0" cy="0"/>
        </a:xfrm>
      </p:grpSpPr>
      <p:sp>
        <p:nvSpPr>
          <p:cNvPr id="12" name="Google Shape;12;p2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 name="Google Shape;13;p20"/>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 name="Google Shape;14;p2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 name="Google Shape;15;p2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 name="Google Shape;16;p2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3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31"/>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 name="Google Shape;71;p3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3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3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32"/>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32"/>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7" name="Google Shape;77;p3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3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3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6" name="Shape 86"/>
        <p:cNvGrpSpPr/>
        <p:nvPr/>
      </p:nvGrpSpPr>
      <p:grpSpPr>
        <a:xfrm>
          <a:off x="0" y="0"/>
          <a:ext cx="0" cy="0"/>
          <a:chOff x="0" y="0"/>
          <a:chExt cx="0" cy="0"/>
        </a:xfrm>
      </p:grpSpPr>
      <p:sp>
        <p:nvSpPr>
          <p:cNvPr id="87" name="Google Shape;87;p2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8" name="Google Shape;88;p2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lt1"/>
              </a:buClr>
              <a:buSzPts val="1800"/>
              <a:buChar char="•"/>
              <a:defRPr/>
            </a:lvl1pPr>
            <a:lvl2pPr indent="-342900" lvl="1" marL="914400" algn="l">
              <a:lnSpc>
                <a:spcPct val="90000"/>
              </a:lnSpc>
              <a:spcBef>
                <a:spcPts val="500"/>
              </a:spcBef>
              <a:spcAft>
                <a:spcPts val="0"/>
              </a:spcAft>
              <a:buClr>
                <a:schemeClr val="lt1"/>
              </a:buClr>
              <a:buSzPts val="1800"/>
              <a:buChar char="•"/>
              <a:defRPr/>
            </a:lvl2pPr>
            <a:lvl3pPr indent="-342900" lvl="2" marL="1371600" algn="l">
              <a:lnSpc>
                <a:spcPct val="90000"/>
              </a:lnSpc>
              <a:spcBef>
                <a:spcPts val="500"/>
              </a:spcBef>
              <a:spcAft>
                <a:spcPts val="0"/>
              </a:spcAft>
              <a:buClr>
                <a:schemeClr val="lt1"/>
              </a:buClr>
              <a:buSzPts val="1800"/>
              <a:buChar char="•"/>
              <a:defRPr/>
            </a:lvl3pPr>
            <a:lvl4pPr indent="-342900" lvl="3" marL="1828800" algn="l">
              <a:lnSpc>
                <a:spcPct val="90000"/>
              </a:lnSpc>
              <a:spcBef>
                <a:spcPts val="500"/>
              </a:spcBef>
              <a:spcAft>
                <a:spcPts val="0"/>
              </a:spcAft>
              <a:buClr>
                <a:schemeClr val="lt1"/>
              </a:buClr>
              <a:buSzPts val="1800"/>
              <a:buChar char="•"/>
              <a:defRPr/>
            </a:lvl4pPr>
            <a:lvl5pPr indent="-342900" lvl="4" marL="2286000" algn="l">
              <a:lnSpc>
                <a:spcPct val="9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89" name="Google Shape;89;p2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0" name="Google Shape;90;p2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 name="Google Shape;91;p2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7" name="Shape 17"/>
        <p:cNvGrpSpPr/>
        <p:nvPr/>
      </p:nvGrpSpPr>
      <p:grpSpPr>
        <a:xfrm>
          <a:off x="0" y="0"/>
          <a:ext cx="0" cy="0"/>
          <a:chOff x="0" y="0"/>
          <a:chExt cx="0" cy="0"/>
        </a:xfrm>
      </p:grpSpPr>
      <p:sp>
        <p:nvSpPr>
          <p:cNvPr id="18" name="Google Shape;18;p21"/>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 name="Google Shape;19;p21"/>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0" name="Google Shape;20;p2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 name="Google Shape;21;p2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 name="Google Shape;22;p2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3" name="Shape 23"/>
        <p:cNvGrpSpPr/>
        <p:nvPr/>
      </p:nvGrpSpPr>
      <p:grpSpPr>
        <a:xfrm>
          <a:off x="0" y="0"/>
          <a:ext cx="0" cy="0"/>
          <a:chOff x="0" y="0"/>
          <a:chExt cx="0" cy="0"/>
        </a:xfrm>
      </p:grpSpPr>
      <p:sp>
        <p:nvSpPr>
          <p:cNvPr id="24" name="Google Shape;24;p24"/>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 name="Google Shape;25;p24"/>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26" name="Google Shape;26;p2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 name="Google Shape;27;p2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 name="Google Shape;28;p2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 name="Shape 29"/>
        <p:cNvGrpSpPr/>
        <p:nvPr/>
      </p:nvGrpSpPr>
      <p:grpSpPr>
        <a:xfrm>
          <a:off x="0" y="0"/>
          <a:ext cx="0" cy="0"/>
          <a:chOff x="0" y="0"/>
          <a:chExt cx="0" cy="0"/>
        </a:xfrm>
      </p:grpSpPr>
      <p:sp>
        <p:nvSpPr>
          <p:cNvPr id="30" name="Google Shape;30;p2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1" name="Google Shape;31;p25"/>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 name="Google Shape;32;p25"/>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 name="Google Shape;33;p2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 name="Google Shape;34;p2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2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6" name="Shape 36"/>
        <p:cNvGrpSpPr/>
        <p:nvPr/>
      </p:nvGrpSpPr>
      <p:grpSpPr>
        <a:xfrm>
          <a:off x="0" y="0"/>
          <a:ext cx="0" cy="0"/>
          <a:chOff x="0" y="0"/>
          <a:chExt cx="0" cy="0"/>
        </a:xfrm>
      </p:grpSpPr>
      <p:sp>
        <p:nvSpPr>
          <p:cNvPr id="37" name="Google Shape;37;p26"/>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8" name="Google Shape;38;p26"/>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9" name="Google Shape;39;p26"/>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 name="Google Shape;40;p26"/>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 name="Google Shape;41;p26"/>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 name="Google Shape;42;p2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2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 name="Google Shape;44;p2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5" name="Shape 45"/>
        <p:cNvGrpSpPr/>
        <p:nvPr/>
      </p:nvGrpSpPr>
      <p:grpSpPr>
        <a:xfrm>
          <a:off x="0" y="0"/>
          <a:ext cx="0" cy="0"/>
          <a:chOff x="0" y="0"/>
          <a:chExt cx="0" cy="0"/>
        </a:xfrm>
      </p:grpSpPr>
      <p:sp>
        <p:nvSpPr>
          <p:cNvPr id="46" name="Google Shape;46;p2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7" name="Google Shape;47;p2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2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 name="Google Shape;49;p2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0" name="Shape 50"/>
        <p:cNvGrpSpPr/>
        <p:nvPr/>
      </p:nvGrpSpPr>
      <p:grpSpPr>
        <a:xfrm>
          <a:off x="0" y="0"/>
          <a:ext cx="0" cy="0"/>
          <a:chOff x="0" y="0"/>
          <a:chExt cx="0" cy="0"/>
        </a:xfrm>
      </p:grpSpPr>
      <p:sp>
        <p:nvSpPr>
          <p:cNvPr id="51" name="Google Shape;51;p2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2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2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29"/>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29"/>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7" name="Google Shape;57;p29"/>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 name="Google Shape;58;p2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2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2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30"/>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30"/>
          <p:cNvSpPr/>
          <p:nvPr>
            <p:ph idx="2" type="pic"/>
          </p:nvPr>
        </p:nvSpPr>
        <p:spPr>
          <a:xfrm>
            <a:off x="5183188" y="987425"/>
            <a:ext cx="6172200" cy="4873625"/>
          </a:xfrm>
          <a:prstGeom prst="rect">
            <a:avLst/>
          </a:prstGeom>
          <a:noFill/>
          <a:ln>
            <a:noFill/>
          </a:ln>
        </p:spPr>
      </p:sp>
      <p:sp>
        <p:nvSpPr>
          <p:cNvPr id="64" name="Google Shape;64;p30"/>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5" name="Google Shape;65;p3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3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3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1"/>
            </a:gs>
            <a:gs pos="50000">
              <a:srgbClr val="FAFAFA"/>
            </a:gs>
            <a:gs pos="100000">
              <a:srgbClr val="CECECE"/>
            </a:gs>
          </a:gsLst>
          <a:lin ang="5400000" scaled="0"/>
        </a:gradFill>
      </p:bgPr>
    </p:bg>
    <p:spTree>
      <p:nvGrpSpPr>
        <p:cNvPr id="5" name="Shape 5"/>
        <p:cNvGrpSpPr/>
        <p:nvPr/>
      </p:nvGrpSpPr>
      <p:grpSpPr>
        <a:xfrm>
          <a:off x="0" y="0"/>
          <a:ext cx="0" cy="0"/>
          <a:chOff x="0" y="0"/>
          <a:chExt cx="0" cy="0"/>
        </a:xfrm>
      </p:grpSpPr>
      <p:sp>
        <p:nvSpPr>
          <p:cNvPr id="6" name="Google Shape;6;p1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9"/>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 name="Google Shape;8;p1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1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1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C4C4C"/>
            </a:gs>
            <a:gs pos="50000">
              <a:srgbClr val="292929"/>
            </a:gs>
            <a:gs pos="100000">
              <a:schemeClr val="dk1"/>
            </a:gs>
          </a:gsLst>
          <a:lin ang="5400000" scaled="0"/>
        </a:gradFill>
      </p:bgPr>
    </p:bg>
    <p:spTree>
      <p:nvGrpSpPr>
        <p:cNvPr id="80" name="Shape 80"/>
        <p:cNvGrpSpPr/>
        <p:nvPr/>
      </p:nvGrpSpPr>
      <p:grpSpPr>
        <a:xfrm>
          <a:off x="0" y="0"/>
          <a:ext cx="0" cy="0"/>
          <a:chOff x="0" y="0"/>
          <a:chExt cx="0" cy="0"/>
        </a:xfrm>
      </p:grpSpPr>
      <p:sp>
        <p:nvSpPr>
          <p:cNvPr id="81" name="Google Shape;81;p2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lt1"/>
              </a:buClr>
              <a:buSzPts val="4400"/>
              <a:buFont typeface="Calibri"/>
              <a:buNone/>
              <a:defRPr b="0" i="0" sz="4400" u="none" cap="none" strike="noStrike">
                <a:solidFill>
                  <a:schemeClr val="lt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82" name="Google Shape;82;p22"/>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lt1"/>
              </a:buClr>
              <a:buSzPts val="2800"/>
              <a:buFont typeface="Arial"/>
              <a:buChar char="•"/>
              <a:defRPr b="0" i="0" sz="2800" u="none" cap="none" strike="noStrike">
                <a:solidFill>
                  <a:schemeClr val="lt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lt1"/>
              </a:buClr>
              <a:buSzPts val="2400"/>
              <a:buFont typeface="Arial"/>
              <a:buChar char="•"/>
              <a:defRPr b="0" i="0" sz="2400" u="none" cap="none" strike="noStrike">
                <a:solidFill>
                  <a:schemeClr val="lt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lt1"/>
              </a:buClr>
              <a:buSzPts val="2000"/>
              <a:buFont typeface="Arial"/>
              <a:buChar char="•"/>
              <a:defRPr b="0" i="0" sz="2000" u="none" cap="none" strike="noStrike">
                <a:solidFill>
                  <a:schemeClr val="lt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9pPr>
          </a:lstStyle>
          <a:p/>
        </p:txBody>
      </p:sp>
      <p:sp>
        <p:nvSpPr>
          <p:cNvPr id="83" name="Google Shape;83;p2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chemeClr val="lt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9pPr>
          </a:lstStyle>
          <a:p/>
        </p:txBody>
      </p:sp>
      <p:sp>
        <p:nvSpPr>
          <p:cNvPr id="84" name="Google Shape;84;p2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chemeClr val="lt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9pPr>
          </a:lstStyle>
          <a:p/>
        </p:txBody>
      </p:sp>
      <p:sp>
        <p:nvSpPr>
          <p:cNvPr id="85" name="Google Shape;85;p2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sz="1200" u="none">
                <a:solidFill>
                  <a:schemeClr val="lt1"/>
                </a:solidFill>
                <a:latin typeface="Calibri"/>
                <a:ea typeface="Calibri"/>
                <a:cs typeface="Calibri"/>
                <a:sym typeface="Calibri"/>
              </a:defRPr>
            </a:lvl1pPr>
            <a:lvl2pPr indent="0" lvl="1" marL="0" marR="0" rtl="0" algn="r">
              <a:spcBef>
                <a:spcPts val="0"/>
              </a:spcBef>
              <a:buNone/>
              <a:defRPr b="0" sz="1200" u="none">
                <a:solidFill>
                  <a:schemeClr val="lt1"/>
                </a:solidFill>
                <a:latin typeface="Calibri"/>
                <a:ea typeface="Calibri"/>
                <a:cs typeface="Calibri"/>
                <a:sym typeface="Calibri"/>
              </a:defRPr>
            </a:lvl2pPr>
            <a:lvl3pPr indent="0" lvl="2" marL="0" marR="0" rtl="0" algn="r">
              <a:spcBef>
                <a:spcPts val="0"/>
              </a:spcBef>
              <a:buNone/>
              <a:defRPr b="0" sz="1200" u="none">
                <a:solidFill>
                  <a:schemeClr val="lt1"/>
                </a:solidFill>
                <a:latin typeface="Calibri"/>
                <a:ea typeface="Calibri"/>
                <a:cs typeface="Calibri"/>
                <a:sym typeface="Calibri"/>
              </a:defRPr>
            </a:lvl3pPr>
            <a:lvl4pPr indent="0" lvl="3" marL="0" marR="0" rtl="0" algn="r">
              <a:spcBef>
                <a:spcPts val="0"/>
              </a:spcBef>
              <a:buNone/>
              <a:defRPr b="0" sz="1200" u="none">
                <a:solidFill>
                  <a:schemeClr val="lt1"/>
                </a:solidFill>
                <a:latin typeface="Calibri"/>
                <a:ea typeface="Calibri"/>
                <a:cs typeface="Calibri"/>
                <a:sym typeface="Calibri"/>
              </a:defRPr>
            </a:lvl4pPr>
            <a:lvl5pPr indent="0" lvl="4" marL="0" marR="0" rtl="0" algn="r">
              <a:spcBef>
                <a:spcPts val="0"/>
              </a:spcBef>
              <a:buNone/>
              <a:defRPr b="0" sz="1200" u="none">
                <a:solidFill>
                  <a:schemeClr val="lt1"/>
                </a:solidFill>
                <a:latin typeface="Calibri"/>
                <a:ea typeface="Calibri"/>
                <a:cs typeface="Calibri"/>
                <a:sym typeface="Calibri"/>
              </a:defRPr>
            </a:lvl5pPr>
            <a:lvl6pPr indent="0" lvl="5" marL="0" marR="0" rtl="0" algn="r">
              <a:spcBef>
                <a:spcPts val="0"/>
              </a:spcBef>
              <a:buNone/>
              <a:defRPr b="0" sz="1200" u="none">
                <a:solidFill>
                  <a:schemeClr val="lt1"/>
                </a:solidFill>
                <a:latin typeface="Calibri"/>
                <a:ea typeface="Calibri"/>
                <a:cs typeface="Calibri"/>
                <a:sym typeface="Calibri"/>
              </a:defRPr>
            </a:lvl6pPr>
            <a:lvl7pPr indent="0" lvl="6" marL="0" marR="0" rtl="0" algn="r">
              <a:spcBef>
                <a:spcPts val="0"/>
              </a:spcBef>
              <a:buNone/>
              <a:defRPr b="0" sz="1200" u="none">
                <a:solidFill>
                  <a:schemeClr val="lt1"/>
                </a:solidFill>
                <a:latin typeface="Calibri"/>
                <a:ea typeface="Calibri"/>
                <a:cs typeface="Calibri"/>
                <a:sym typeface="Calibri"/>
              </a:defRPr>
            </a:lvl7pPr>
            <a:lvl8pPr indent="0" lvl="7" marL="0" marR="0" rtl="0" algn="r">
              <a:spcBef>
                <a:spcPts val="0"/>
              </a:spcBef>
              <a:buNone/>
              <a:defRPr b="0" sz="1200" u="none">
                <a:solidFill>
                  <a:schemeClr val="lt1"/>
                </a:solidFill>
                <a:latin typeface="Calibri"/>
                <a:ea typeface="Calibri"/>
                <a:cs typeface="Calibri"/>
                <a:sym typeface="Calibri"/>
              </a:defRPr>
            </a:lvl8pPr>
            <a:lvl9pPr indent="0" lvl="8" marL="0" marR="0" rtl="0" algn="r">
              <a:spcBef>
                <a:spcPts val="0"/>
              </a:spcBef>
              <a:buNone/>
              <a:defRPr b="0" sz="1200" u="non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61"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2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20.png"/><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22.png"/><Relationship Id="rId4" Type="http://schemas.openxmlformats.org/officeDocument/2006/relationships/image" Target="../media/image24.png"/><Relationship Id="rId5" Type="http://schemas.openxmlformats.org/officeDocument/2006/relationships/image" Target="../media/image23.png"/></Relationships>
</file>

<file path=ppt/slides/_rels/slide15.xml.rels><?xml version="1.0" encoding="UTF-8" standalone="yes"?><Relationships xmlns="http://schemas.openxmlformats.org/package/2006/relationships"><Relationship Id="rId11" Type="http://schemas.openxmlformats.org/officeDocument/2006/relationships/hyperlink" Target="https://devguide.payu.in/docs/developers-guide/" TargetMode="External"/><Relationship Id="rId10" Type="http://schemas.openxmlformats.org/officeDocument/2006/relationships/hyperlink" Target="https://pandas.pydata.org/docs/reference/index.html" TargetMode="External"/><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hyperlink" Target="https://flutter.dev/docs" TargetMode="External"/><Relationship Id="rId4" Type="http://schemas.openxmlformats.org/officeDocument/2006/relationships/hyperlink" Target="https://flask.palletsprojects.com/en/2.0.x/" TargetMode="External"/><Relationship Id="rId9" Type="http://schemas.openxmlformats.org/officeDocument/2006/relationships/hyperlink" Target="https://seaborn.pydata.org/api.html" TargetMode="External"/><Relationship Id="rId5" Type="http://schemas.openxmlformats.org/officeDocument/2006/relationships/hyperlink" Target="https://nodejs.org/api/" TargetMode="External"/><Relationship Id="rId6" Type="http://schemas.openxmlformats.org/officeDocument/2006/relationships/hyperlink" Target="https://docs.aws.amazon.com/lambda/index.html" TargetMode="External"/><Relationship Id="rId7" Type="http://schemas.openxmlformats.org/officeDocument/2006/relationships/hyperlink" Target="https://docs.mongodb.com/manual/" TargetMode="External"/><Relationship Id="rId8" Type="http://schemas.openxmlformats.org/officeDocument/2006/relationships/hyperlink" Target="https://www.practical-mongodb-aggregations.com/"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26.png"/><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 Id="rId3" Type="http://schemas.openxmlformats.org/officeDocument/2006/relationships/image" Target="../media/image28.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2.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6.jpg"/><Relationship Id="rId4" Type="http://schemas.openxmlformats.org/officeDocument/2006/relationships/image" Target="../media/image18.png"/><Relationship Id="rId10" Type="http://schemas.openxmlformats.org/officeDocument/2006/relationships/image" Target="../media/image6.png"/><Relationship Id="rId9" Type="http://schemas.openxmlformats.org/officeDocument/2006/relationships/image" Target="../media/image15.png"/><Relationship Id="rId5" Type="http://schemas.openxmlformats.org/officeDocument/2006/relationships/image" Target="../media/image4.png"/><Relationship Id="rId6" Type="http://schemas.openxmlformats.org/officeDocument/2006/relationships/image" Target="../media/image14.png"/><Relationship Id="rId7" Type="http://schemas.openxmlformats.org/officeDocument/2006/relationships/image" Target="../media/image7.png"/><Relationship Id="rId8" Type="http://schemas.openxmlformats.org/officeDocument/2006/relationships/image" Target="../media/image8.png"/></Relationships>
</file>

<file path=ppt/slides/_rels/slide8.xml.rels><?xml version="1.0" encoding="UTF-8" standalone="yes"?><Relationships xmlns="http://schemas.openxmlformats.org/package/2006/relationships"><Relationship Id="rId11" Type="http://schemas.openxmlformats.org/officeDocument/2006/relationships/oleObject" Target="../embeddings/oleObject3.bin"/><Relationship Id="rId10" Type="http://schemas.openxmlformats.org/officeDocument/2006/relationships/image" Target="../media/image9.png"/><Relationship Id="rId13" Type="http://schemas.openxmlformats.org/officeDocument/2006/relationships/image" Target="../media/image19.png"/><Relationship Id="rId12" Type="http://schemas.openxmlformats.org/officeDocument/2006/relationships/oleObject" Target="../embeddings/oleObject3.bin"/><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vmlDrawing" Target="../drawings/vmlDrawing1.vml"/><Relationship Id="rId4" Type="http://schemas.openxmlformats.org/officeDocument/2006/relationships/image" Target="../media/image17.png"/><Relationship Id="rId9" Type="http://schemas.openxmlformats.org/officeDocument/2006/relationships/oleObject" Target="../embeddings/oleObject2.bin"/><Relationship Id="rId5" Type="http://schemas.openxmlformats.org/officeDocument/2006/relationships/oleObject" Target="../embeddings/oleObject1.bin"/><Relationship Id="rId6" Type="http://schemas.openxmlformats.org/officeDocument/2006/relationships/oleObject" Target="../embeddings/oleObject1.bin"/><Relationship Id="rId7" Type="http://schemas.openxmlformats.org/officeDocument/2006/relationships/image" Target="../media/image1.png"/><Relationship Id="rId8" Type="http://schemas.openxmlformats.org/officeDocument/2006/relationships/oleObject" Target="../embeddings/oleObject2.bin"/></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1"/>
          <p:cNvSpPr txBox="1"/>
          <p:nvPr>
            <p:ph type="title"/>
          </p:nvPr>
        </p:nvSpPr>
        <p:spPr>
          <a:xfrm>
            <a:off x="1524000" y="2370431"/>
            <a:ext cx="9144000" cy="2079069"/>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3600"/>
              <a:buFont typeface="Calibri"/>
              <a:buNone/>
            </a:pPr>
            <a:r>
              <a:rPr lang="en-US" sz="3600">
                <a:solidFill>
                  <a:schemeClr val="dk1"/>
                </a:solidFill>
                <a:latin typeface="Calibri"/>
                <a:ea typeface="Calibri"/>
                <a:cs typeface="Calibri"/>
                <a:sym typeface="Calibri"/>
              </a:rPr>
              <a:t>Commercial</a:t>
            </a:r>
            <a:endParaRPr/>
          </a:p>
        </p:txBody>
      </p:sp>
      <p:cxnSp>
        <p:nvCxnSpPr>
          <p:cNvPr id="97" name="Google Shape;97;p1"/>
          <p:cNvCxnSpPr/>
          <p:nvPr/>
        </p:nvCxnSpPr>
        <p:spPr>
          <a:xfrm>
            <a:off x="6096000" y="1443847"/>
            <a:ext cx="0" cy="171593"/>
          </a:xfrm>
          <a:prstGeom prst="straightConnector1">
            <a:avLst/>
          </a:prstGeom>
          <a:noFill/>
          <a:ln cap="flat" cmpd="sng" w="57150">
            <a:solidFill>
              <a:schemeClr val="dk1"/>
            </a:solidFill>
            <a:prstDash val="solid"/>
            <a:miter lim="800000"/>
            <a:headEnd len="sm" w="sm" type="none"/>
            <a:tailEnd len="sm" w="sm" type="none"/>
          </a:ln>
        </p:spPr>
      </p:cxnSp>
      <p:cxnSp>
        <p:nvCxnSpPr>
          <p:cNvPr id="98" name="Google Shape;98;p1"/>
          <p:cNvCxnSpPr/>
          <p:nvPr/>
        </p:nvCxnSpPr>
        <p:spPr>
          <a:xfrm>
            <a:off x="6096000" y="5237480"/>
            <a:ext cx="0" cy="176673"/>
          </a:xfrm>
          <a:prstGeom prst="straightConnector1">
            <a:avLst/>
          </a:prstGeom>
          <a:noFill/>
          <a:ln cap="flat" cmpd="sng" w="57150">
            <a:solidFill>
              <a:schemeClr val="dk1"/>
            </a:solidFill>
            <a:prstDash val="solid"/>
            <a:miter lim="800000"/>
            <a:headEnd len="sm" w="sm" type="none"/>
            <a:tailEnd len="sm" w="sm" type="none"/>
          </a:ln>
        </p:spPr>
      </p:cxnSp>
      <p:cxnSp>
        <p:nvCxnSpPr>
          <p:cNvPr id="99" name="Google Shape;99;p1"/>
          <p:cNvCxnSpPr/>
          <p:nvPr/>
        </p:nvCxnSpPr>
        <p:spPr>
          <a:xfrm rot="10800000">
            <a:off x="3938016" y="3429000"/>
            <a:ext cx="189484" cy="0"/>
          </a:xfrm>
          <a:prstGeom prst="straightConnector1">
            <a:avLst/>
          </a:prstGeom>
          <a:noFill/>
          <a:ln cap="flat" cmpd="sng" w="57150">
            <a:solidFill>
              <a:schemeClr val="dk1"/>
            </a:solidFill>
            <a:prstDash val="solid"/>
            <a:miter lim="800000"/>
            <a:headEnd len="sm" w="sm" type="none"/>
            <a:tailEnd len="sm" w="sm" type="none"/>
          </a:ln>
        </p:spPr>
      </p:cxnSp>
      <p:cxnSp>
        <p:nvCxnSpPr>
          <p:cNvPr id="100" name="Google Shape;100;p1"/>
          <p:cNvCxnSpPr/>
          <p:nvPr/>
        </p:nvCxnSpPr>
        <p:spPr>
          <a:xfrm rot="10800000">
            <a:off x="4570075" y="2025285"/>
            <a:ext cx="128926" cy="130877"/>
          </a:xfrm>
          <a:prstGeom prst="straightConnector1">
            <a:avLst/>
          </a:prstGeom>
          <a:noFill/>
          <a:ln cap="flat" cmpd="sng" w="57150">
            <a:solidFill>
              <a:schemeClr val="dk1"/>
            </a:solidFill>
            <a:prstDash val="solid"/>
            <a:miter lim="800000"/>
            <a:headEnd len="sm" w="sm" type="none"/>
            <a:tailEnd len="sm" w="sm" type="none"/>
          </a:ln>
        </p:spPr>
      </p:cxnSp>
      <p:cxnSp>
        <p:nvCxnSpPr>
          <p:cNvPr id="101" name="Google Shape;101;p1"/>
          <p:cNvCxnSpPr/>
          <p:nvPr/>
        </p:nvCxnSpPr>
        <p:spPr>
          <a:xfrm rot="10800000">
            <a:off x="8079740" y="3429000"/>
            <a:ext cx="174244" cy="0"/>
          </a:xfrm>
          <a:prstGeom prst="straightConnector1">
            <a:avLst/>
          </a:prstGeom>
          <a:noFill/>
          <a:ln cap="flat" cmpd="sng" w="57150">
            <a:solidFill>
              <a:schemeClr val="dk1"/>
            </a:solidFill>
            <a:prstDash val="solid"/>
            <a:miter lim="800000"/>
            <a:headEnd len="sm" w="sm" type="none"/>
            <a:tailEnd len="sm" w="sm" type="none"/>
          </a:ln>
        </p:spPr>
      </p:cxnSp>
      <p:cxnSp>
        <p:nvCxnSpPr>
          <p:cNvPr id="102" name="Google Shape;102;p1"/>
          <p:cNvCxnSpPr/>
          <p:nvPr/>
        </p:nvCxnSpPr>
        <p:spPr>
          <a:xfrm flipH="1">
            <a:off x="7493000" y="2025285"/>
            <a:ext cx="128925" cy="131175"/>
          </a:xfrm>
          <a:prstGeom prst="straightConnector1">
            <a:avLst/>
          </a:prstGeom>
          <a:noFill/>
          <a:ln cap="flat" cmpd="sng" w="57150">
            <a:solidFill>
              <a:schemeClr val="dk1"/>
            </a:solidFill>
            <a:prstDash val="solid"/>
            <a:miter lim="800000"/>
            <a:headEnd len="sm" w="sm" type="none"/>
            <a:tailEnd len="sm" w="sm" type="none"/>
          </a:ln>
        </p:spPr>
      </p:cxnSp>
      <p:cxnSp>
        <p:nvCxnSpPr>
          <p:cNvPr id="103" name="Google Shape;103;p1"/>
          <p:cNvCxnSpPr/>
          <p:nvPr/>
        </p:nvCxnSpPr>
        <p:spPr>
          <a:xfrm>
            <a:off x="7493000" y="4691380"/>
            <a:ext cx="128925" cy="141335"/>
          </a:xfrm>
          <a:prstGeom prst="straightConnector1">
            <a:avLst/>
          </a:prstGeom>
          <a:noFill/>
          <a:ln cap="flat" cmpd="sng" w="57150">
            <a:solidFill>
              <a:schemeClr val="dk1"/>
            </a:solidFill>
            <a:prstDash val="solid"/>
            <a:miter lim="800000"/>
            <a:headEnd len="sm" w="sm" type="none"/>
            <a:tailEnd len="sm" w="sm" type="none"/>
          </a:ln>
        </p:spPr>
      </p:cxnSp>
      <p:cxnSp>
        <p:nvCxnSpPr>
          <p:cNvPr id="104" name="Google Shape;104;p1"/>
          <p:cNvCxnSpPr/>
          <p:nvPr/>
        </p:nvCxnSpPr>
        <p:spPr>
          <a:xfrm flipH="1">
            <a:off x="4570076" y="4735830"/>
            <a:ext cx="128925" cy="96885"/>
          </a:xfrm>
          <a:prstGeom prst="straightConnector1">
            <a:avLst/>
          </a:prstGeom>
          <a:noFill/>
          <a:ln cap="flat" cmpd="sng" w="57150">
            <a:solidFill>
              <a:schemeClr val="dk1"/>
            </a:solidFill>
            <a:prstDash val="solid"/>
            <a:miter lim="800000"/>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3000"/>
                                        <p:tgtEl>
                                          <p:spTgt spid="96"/>
                                        </p:tgtEl>
                                      </p:cBhvr>
                                    </p:animEffect>
                                    <p:set>
                                      <p:cBhvr>
                                        <p:cTn dur="1" fill="hold">
                                          <p:stCondLst>
                                            <p:cond delay="3000"/>
                                          </p:stCondLst>
                                        </p:cTn>
                                        <p:tgtEl>
                                          <p:spTgt spid="96"/>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2000"/>
                                        <p:tgtEl>
                                          <p:spTgt spid="97"/>
                                        </p:tgtEl>
                                      </p:cBhvr>
                                    </p:animEffect>
                                    <p:set>
                                      <p:cBhvr>
                                        <p:cTn dur="1" fill="hold">
                                          <p:stCondLst>
                                            <p:cond delay="2000"/>
                                          </p:stCondLst>
                                        </p:cTn>
                                        <p:tgtEl>
                                          <p:spTgt spid="97"/>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2000"/>
                                        <p:tgtEl>
                                          <p:spTgt spid="102"/>
                                        </p:tgtEl>
                                      </p:cBhvr>
                                    </p:animEffect>
                                    <p:set>
                                      <p:cBhvr>
                                        <p:cTn dur="1" fill="hold">
                                          <p:stCondLst>
                                            <p:cond delay="2000"/>
                                          </p:stCondLst>
                                        </p:cTn>
                                        <p:tgtEl>
                                          <p:spTgt spid="102"/>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2000"/>
                                        <p:tgtEl>
                                          <p:spTgt spid="101"/>
                                        </p:tgtEl>
                                      </p:cBhvr>
                                    </p:animEffect>
                                    <p:set>
                                      <p:cBhvr>
                                        <p:cTn dur="1" fill="hold">
                                          <p:stCondLst>
                                            <p:cond delay="2000"/>
                                          </p:stCondLst>
                                        </p:cTn>
                                        <p:tgtEl>
                                          <p:spTgt spid="101"/>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2000"/>
                                        <p:tgtEl>
                                          <p:spTgt spid="103"/>
                                        </p:tgtEl>
                                      </p:cBhvr>
                                    </p:animEffect>
                                    <p:set>
                                      <p:cBhvr>
                                        <p:cTn dur="1" fill="hold">
                                          <p:stCondLst>
                                            <p:cond delay="2000"/>
                                          </p:stCondLst>
                                        </p:cTn>
                                        <p:tgtEl>
                                          <p:spTgt spid="103"/>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2000"/>
                                        <p:tgtEl>
                                          <p:spTgt spid="98"/>
                                        </p:tgtEl>
                                      </p:cBhvr>
                                    </p:animEffect>
                                    <p:set>
                                      <p:cBhvr>
                                        <p:cTn dur="1" fill="hold">
                                          <p:stCondLst>
                                            <p:cond delay="2000"/>
                                          </p:stCondLst>
                                        </p:cTn>
                                        <p:tgtEl>
                                          <p:spTgt spid="98"/>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2000"/>
                                        <p:tgtEl>
                                          <p:spTgt spid="104"/>
                                        </p:tgtEl>
                                      </p:cBhvr>
                                    </p:animEffect>
                                    <p:set>
                                      <p:cBhvr>
                                        <p:cTn dur="1" fill="hold">
                                          <p:stCondLst>
                                            <p:cond delay="2000"/>
                                          </p:stCondLst>
                                        </p:cTn>
                                        <p:tgtEl>
                                          <p:spTgt spid="104"/>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2000"/>
                                        <p:tgtEl>
                                          <p:spTgt spid="99"/>
                                        </p:tgtEl>
                                      </p:cBhvr>
                                    </p:animEffect>
                                    <p:set>
                                      <p:cBhvr>
                                        <p:cTn dur="1" fill="hold">
                                          <p:stCondLst>
                                            <p:cond delay="2000"/>
                                          </p:stCondLst>
                                        </p:cTn>
                                        <p:tgtEl>
                                          <p:spTgt spid="99"/>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2000"/>
                                        <p:tgtEl>
                                          <p:spTgt spid="100"/>
                                        </p:tgtEl>
                                      </p:cBhvr>
                                    </p:animEffect>
                                    <p:set>
                                      <p:cBhvr>
                                        <p:cTn dur="1" fill="hold">
                                          <p:stCondLst>
                                            <p:cond delay="2000"/>
                                          </p:stCondLst>
                                        </p:cTn>
                                        <p:tgtEl>
                                          <p:spTgt spid="100"/>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2" name="Shape 232"/>
        <p:cNvGrpSpPr/>
        <p:nvPr/>
      </p:nvGrpSpPr>
      <p:grpSpPr>
        <a:xfrm>
          <a:off x="0" y="0"/>
          <a:ext cx="0" cy="0"/>
          <a:chOff x="0" y="0"/>
          <a:chExt cx="0" cy="0"/>
        </a:xfrm>
      </p:grpSpPr>
      <p:sp>
        <p:nvSpPr>
          <p:cNvPr id="233" name="Google Shape;233;p10"/>
          <p:cNvSpPr/>
          <p:nvPr/>
        </p:nvSpPr>
        <p:spPr>
          <a:xfrm>
            <a:off x="0" y="651752"/>
            <a:ext cx="12192000" cy="73655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4" name="Google Shape;234;p10"/>
          <p:cNvSpPr txBox="1"/>
          <p:nvPr/>
        </p:nvSpPr>
        <p:spPr>
          <a:xfrm>
            <a:off x="556532" y="643467"/>
            <a:ext cx="11210925" cy="744836"/>
          </a:xfrm>
          <a:prstGeom prst="rect">
            <a:avLst/>
          </a:prstGeom>
          <a:noFill/>
          <a:ln>
            <a:noFill/>
          </a:ln>
        </p:spPr>
        <p:txBody>
          <a:bodyPr anchorCtr="0" anchor="ctr" bIns="45700" lIns="91425" spcFirstLastPara="1" rIns="91425" wrap="square" tIns="45700">
            <a:normAutofit/>
          </a:bodyPr>
          <a:lstStyle/>
          <a:p>
            <a:pPr indent="0" lvl="0" marL="0" marR="0" rtl="0" algn="ctr">
              <a:lnSpc>
                <a:spcPct val="90000"/>
              </a:lnSpc>
              <a:spcBef>
                <a:spcPts val="0"/>
              </a:spcBef>
              <a:spcAft>
                <a:spcPts val="0"/>
              </a:spcAft>
              <a:buNone/>
            </a:pPr>
            <a:r>
              <a:rPr lang="en-US" sz="3200">
                <a:solidFill>
                  <a:schemeClr val="lt1"/>
                </a:solidFill>
                <a:latin typeface="Calibri"/>
                <a:ea typeface="Calibri"/>
                <a:cs typeface="Calibri"/>
                <a:sym typeface="Calibri"/>
              </a:rPr>
              <a:t>MAP UI</a:t>
            </a:r>
            <a:endParaRPr/>
          </a:p>
        </p:txBody>
      </p:sp>
      <p:pic>
        <p:nvPicPr>
          <p:cNvPr id="235" name="Google Shape;235;p10"/>
          <p:cNvPicPr preferRelativeResize="0"/>
          <p:nvPr>
            <p:ph idx="1" type="body"/>
          </p:nvPr>
        </p:nvPicPr>
        <p:blipFill rotWithShape="1">
          <a:blip r:embed="rId3">
            <a:alphaModFix/>
          </a:blip>
          <a:srcRect b="0" l="0" r="0" t="0"/>
          <a:stretch/>
        </p:blipFill>
        <p:spPr>
          <a:xfrm>
            <a:off x="1533525" y="1444213"/>
            <a:ext cx="9503097" cy="534549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9" name="Shape 239"/>
        <p:cNvGrpSpPr/>
        <p:nvPr/>
      </p:nvGrpSpPr>
      <p:grpSpPr>
        <a:xfrm>
          <a:off x="0" y="0"/>
          <a:ext cx="0" cy="0"/>
          <a:chOff x="0" y="0"/>
          <a:chExt cx="0" cy="0"/>
        </a:xfrm>
      </p:grpSpPr>
      <p:sp>
        <p:nvSpPr>
          <p:cNvPr id="240" name="Google Shape;240;p11"/>
          <p:cNvSpPr/>
          <p:nvPr/>
        </p:nvSpPr>
        <p:spPr>
          <a:xfrm>
            <a:off x="0" y="0"/>
            <a:ext cx="12188952"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1" name="Google Shape;241;p1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5400"/>
              <a:buFont typeface="Calibri"/>
              <a:buNone/>
            </a:pPr>
            <a:r>
              <a:rPr lang="en-US" sz="5400"/>
              <a:t>Taxi Simulator Highlights</a:t>
            </a:r>
            <a:endParaRPr sz="5400"/>
          </a:p>
        </p:txBody>
      </p:sp>
      <p:sp>
        <p:nvSpPr>
          <p:cNvPr id="242" name="Google Shape;242;p11"/>
          <p:cNvSpPr/>
          <p:nvPr/>
        </p:nvSpPr>
        <p:spPr>
          <a:xfrm>
            <a:off x="669036" y="1677373"/>
            <a:ext cx="10853928" cy="18288"/>
          </a:xfrm>
          <a:custGeom>
            <a:rect b="b" l="l" r="r" t="t"/>
            <a:pathLst>
              <a:path extrusionOk="0" fill="none" h="18288" w="10853928">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extrusionOk="0" h="18288" w="10853928">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cap="rnd" cmpd="sng" w="4127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3" name="Google Shape;243;p11"/>
          <p:cNvSpPr txBox="1"/>
          <p:nvPr>
            <p:ph idx="1" type="body"/>
          </p:nvPr>
        </p:nvSpPr>
        <p:spPr>
          <a:xfrm>
            <a:off x="838200" y="1929384"/>
            <a:ext cx="10515600" cy="4251900"/>
          </a:xfrm>
          <a:prstGeom prst="rect">
            <a:avLst/>
          </a:prstGeom>
          <a:noFill/>
          <a:ln>
            <a:noFill/>
          </a:ln>
        </p:spPr>
        <p:txBody>
          <a:bodyPr anchorCtr="0" anchor="t" bIns="45700" lIns="91425" spcFirstLastPara="1" rIns="91425" wrap="square" tIns="45700">
            <a:normAutofit fontScale="92500" lnSpcReduction="20000"/>
          </a:bodyPr>
          <a:lstStyle/>
          <a:p>
            <a:pPr indent="-161131" lvl="0" marL="228600" rtl="0" algn="l">
              <a:lnSpc>
                <a:spcPct val="90000"/>
              </a:lnSpc>
              <a:spcBef>
                <a:spcPts val="0"/>
              </a:spcBef>
              <a:spcAft>
                <a:spcPts val="0"/>
              </a:spcAft>
              <a:buClr>
                <a:schemeClr val="dk1"/>
              </a:buClr>
              <a:buSzPct val="100000"/>
              <a:buChar char="●"/>
            </a:pPr>
            <a:r>
              <a:rPr lang="en-US" sz="1500"/>
              <a:t>Purpose - Generate initial random coordinates and then move taxi free in given boundary.</a:t>
            </a:r>
            <a:endParaRPr/>
          </a:p>
          <a:p>
            <a:pPr indent="-161131" lvl="0" marL="228600" rtl="0" algn="l">
              <a:lnSpc>
                <a:spcPct val="90000"/>
              </a:lnSpc>
              <a:spcBef>
                <a:spcPts val="1000"/>
              </a:spcBef>
              <a:spcAft>
                <a:spcPts val="0"/>
              </a:spcAft>
              <a:buClr>
                <a:schemeClr val="dk1"/>
              </a:buClr>
              <a:buSzPct val="100000"/>
              <a:buChar char="●"/>
            </a:pPr>
            <a:r>
              <a:rPr lang="en-US" sz="1500"/>
              <a:t>Description - First we need to fetch all taxi list from the database and then generate initial  coordinates for all taxi and after that start free movement of taxi at every 1 minute at 500 m distance. Simulator will also assign new coordinates to each taxi by calculating distance given above from previous coordinates. Simulator also keep an eye that taxi will not be able to go outside define boundary. All data will push to kinesis and from there it will trigger lambda function which insert data in database.</a:t>
            </a:r>
            <a:endParaRPr/>
          </a:p>
          <a:p>
            <a:pPr indent="-161131" lvl="0" marL="228600" rtl="0" algn="l">
              <a:lnSpc>
                <a:spcPct val="90000"/>
              </a:lnSpc>
              <a:spcBef>
                <a:spcPts val="1000"/>
              </a:spcBef>
              <a:spcAft>
                <a:spcPts val="0"/>
              </a:spcAft>
              <a:buClr>
                <a:schemeClr val="dk1"/>
              </a:buClr>
              <a:buSzPct val="100000"/>
              <a:buChar char="●"/>
            </a:pPr>
            <a:r>
              <a:rPr lang="en-US" sz="1500"/>
              <a:t>Steps to execute - All code reside in EC2 instance, and you just need to run main.py file to start execution of taxi simulator. Give appropriate rights to EC2 (i.e.- Kinesis role) and install external libraries used in simulator.</a:t>
            </a:r>
            <a:endParaRPr/>
          </a:p>
          <a:p>
            <a:pPr indent="-161131" lvl="0" marL="228600" rtl="0" algn="l">
              <a:lnSpc>
                <a:spcPct val="90000"/>
              </a:lnSpc>
              <a:spcBef>
                <a:spcPts val="1000"/>
              </a:spcBef>
              <a:spcAft>
                <a:spcPts val="0"/>
              </a:spcAft>
              <a:buClr>
                <a:schemeClr val="dk1"/>
              </a:buClr>
              <a:buSzPct val="100000"/>
              <a:buChar char="●"/>
            </a:pPr>
            <a:r>
              <a:rPr lang="en-US" sz="1500"/>
              <a:t>Scenarios supported - </a:t>
            </a:r>
            <a:endParaRPr/>
          </a:p>
          <a:p>
            <a:pPr indent="-224631" lvl="1" marL="685800" rtl="0" algn="l">
              <a:lnSpc>
                <a:spcPct val="90000"/>
              </a:lnSpc>
              <a:spcBef>
                <a:spcPts val="1000"/>
              </a:spcBef>
              <a:spcAft>
                <a:spcPts val="0"/>
              </a:spcAft>
              <a:buClr>
                <a:schemeClr val="dk1"/>
              </a:buClr>
              <a:buSzPct val="100000"/>
              <a:buChar char="○"/>
            </a:pPr>
            <a:r>
              <a:rPr lang="en-US" sz="1500"/>
              <a:t>Taxi initial random location generation within boundary</a:t>
            </a:r>
            <a:endParaRPr/>
          </a:p>
          <a:p>
            <a:pPr indent="-224631" lvl="1" marL="685800" rtl="0" algn="l">
              <a:lnSpc>
                <a:spcPct val="90000"/>
              </a:lnSpc>
              <a:spcBef>
                <a:spcPts val="1000"/>
              </a:spcBef>
              <a:spcAft>
                <a:spcPts val="0"/>
              </a:spcAft>
              <a:buClr>
                <a:schemeClr val="dk1"/>
              </a:buClr>
              <a:buSzPct val="100000"/>
              <a:buChar char="○"/>
            </a:pPr>
            <a:r>
              <a:rPr lang="en-US" sz="1500"/>
              <a:t>Move taxi at every 1 min </a:t>
            </a:r>
            <a:endParaRPr/>
          </a:p>
          <a:p>
            <a:pPr indent="-224631" lvl="1" marL="685800" rtl="0" algn="l">
              <a:lnSpc>
                <a:spcPct val="90000"/>
              </a:lnSpc>
              <a:spcBef>
                <a:spcPts val="1000"/>
              </a:spcBef>
              <a:spcAft>
                <a:spcPts val="0"/>
              </a:spcAft>
              <a:buClr>
                <a:schemeClr val="dk1"/>
              </a:buClr>
              <a:buSzPct val="100000"/>
              <a:buChar char="○"/>
            </a:pPr>
            <a:r>
              <a:rPr lang="en-US" sz="1500"/>
              <a:t>Generate new coordinates from old coordinates</a:t>
            </a:r>
            <a:endParaRPr/>
          </a:p>
          <a:p>
            <a:pPr indent="-224631" lvl="1" marL="685800" rtl="0" algn="l">
              <a:lnSpc>
                <a:spcPct val="90000"/>
              </a:lnSpc>
              <a:spcBef>
                <a:spcPts val="1000"/>
              </a:spcBef>
              <a:spcAft>
                <a:spcPts val="0"/>
              </a:spcAft>
              <a:buClr>
                <a:schemeClr val="dk1"/>
              </a:buClr>
              <a:buSzPct val="100000"/>
              <a:buChar char="○"/>
            </a:pPr>
            <a:r>
              <a:rPr lang="en-US" sz="1500"/>
              <a:t>Validate coordinates within boundary or not</a:t>
            </a:r>
            <a:endParaRPr/>
          </a:p>
          <a:p>
            <a:pPr indent="-224631" lvl="1" marL="685800" rtl="0" algn="l">
              <a:lnSpc>
                <a:spcPct val="90000"/>
              </a:lnSpc>
              <a:spcBef>
                <a:spcPts val="1000"/>
              </a:spcBef>
              <a:spcAft>
                <a:spcPts val="0"/>
              </a:spcAft>
              <a:buClr>
                <a:schemeClr val="dk1"/>
              </a:buClr>
              <a:buSzPct val="100000"/>
              <a:buChar char="○"/>
            </a:pPr>
            <a:r>
              <a:rPr lang="en-US" sz="1500"/>
              <a:t>Push data to kinesis </a:t>
            </a:r>
            <a:endParaRPr sz="1500"/>
          </a:p>
          <a:p>
            <a:pPr indent="-202406" lvl="0" marL="228600" rtl="0" algn="l">
              <a:lnSpc>
                <a:spcPct val="90000"/>
              </a:lnSpc>
              <a:spcBef>
                <a:spcPts val="1000"/>
              </a:spcBef>
              <a:spcAft>
                <a:spcPts val="0"/>
              </a:spcAft>
              <a:buSzPct val="100000"/>
              <a:buChar char="●"/>
            </a:pPr>
            <a:r>
              <a:rPr lang="en-US" sz="1500"/>
              <a:t>AWS Resource creation </a:t>
            </a:r>
            <a:endParaRPr sz="1500"/>
          </a:p>
          <a:p>
            <a:pPr indent="-202406" lvl="1" marL="685800" rtl="0" algn="l">
              <a:lnSpc>
                <a:spcPct val="90000"/>
              </a:lnSpc>
              <a:spcBef>
                <a:spcPts val="1000"/>
              </a:spcBef>
              <a:spcAft>
                <a:spcPts val="0"/>
              </a:spcAft>
              <a:buSzPct val="100000"/>
              <a:buChar char="○"/>
            </a:pPr>
            <a:r>
              <a:rPr lang="en-US" sz="1500"/>
              <a:t>CloudFormation Template to create all resource for taxi simulator</a:t>
            </a:r>
            <a:endParaRPr sz="1500"/>
          </a:p>
          <a:p>
            <a:pPr indent="-202406" lvl="1" marL="685800" rtl="0" algn="l">
              <a:lnSpc>
                <a:spcPct val="90000"/>
              </a:lnSpc>
              <a:spcBef>
                <a:spcPts val="1000"/>
              </a:spcBef>
              <a:spcAft>
                <a:spcPts val="0"/>
              </a:spcAft>
              <a:buSzPct val="100000"/>
              <a:buChar char="○"/>
            </a:pPr>
            <a:r>
              <a:rPr lang="en-US" sz="1500"/>
              <a:t>S3 bucket for code zip</a:t>
            </a:r>
            <a:endParaRPr sz="1500"/>
          </a:p>
          <a:p>
            <a:pPr indent="0" lvl="0" marL="0" rtl="0" algn="l">
              <a:lnSpc>
                <a:spcPct val="90000"/>
              </a:lnSpc>
              <a:spcBef>
                <a:spcPts val="1000"/>
              </a:spcBef>
              <a:spcAft>
                <a:spcPts val="0"/>
              </a:spcAft>
              <a:buClr>
                <a:schemeClr val="dk1"/>
              </a:buClr>
              <a:buSzPct val="100000"/>
              <a:buNone/>
            </a:pPr>
            <a:r>
              <a:t/>
            </a:r>
            <a:endParaRPr sz="1500"/>
          </a:p>
        </p:txBody>
      </p:sp>
      <p:sp>
        <p:nvSpPr>
          <p:cNvPr id="244" name="Google Shape;244;p11"/>
          <p:cNvSpPr txBox="1"/>
          <p:nvPr/>
        </p:nvSpPr>
        <p:spPr>
          <a:xfrm>
            <a:off x="6467474" y="3749466"/>
            <a:ext cx="5553000" cy="1015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6000">
              <a:solidFill>
                <a:schemeClr val="dk1"/>
              </a:solidFill>
              <a:latin typeface="Calibri"/>
              <a:ea typeface="Calibri"/>
              <a:cs typeface="Calibri"/>
              <a:sym typeface="Calibri"/>
            </a:endParaRPr>
          </a:p>
        </p:txBody>
      </p:sp>
      <p:pic>
        <p:nvPicPr>
          <p:cNvPr id="245" name="Google Shape;245;p11"/>
          <p:cNvPicPr preferRelativeResize="0"/>
          <p:nvPr/>
        </p:nvPicPr>
        <p:blipFill>
          <a:blip r:embed="rId3">
            <a:alphaModFix/>
          </a:blip>
          <a:stretch>
            <a:fillRect/>
          </a:stretch>
        </p:blipFill>
        <p:spPr>
          <a:xfrm>
            <a:off x="6467475" y="3296100"/>
            <a:ext cx="5724524" cy="35602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9" name="Shape 249"/>
        <p:cNvGrpSpPr/>
        <p:nvPr/>
      </p:nvGrpSpPr>
      <p:grpSpPr>
        <a:xfrm>
          <a:off x="0" y="0"/>
          <a:ext cx="0" cy="0"/>
          <a:chOff x="0" y="0"/>
          <a:chExt cx="0" cy="0"/>
        </a:xfrm>
      </p:grpSpPr>
      <p:sp>
        <p:nvSpPr>
          <p:cNvPr id="250" name="Google Shape;250;p12"/>
          <p:cNvSpPr/>
          <p:nvPr/>
        </p:nvSpPr>
        <p:spPr>
          <a:xfrm>
            <a:off x="0" y="0"/>
            <a:ext cx="12188952"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1" name="Google Shape;251;p1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5400"/>
              <a:buFont typeface="Calibri"/>
              <a:buNone/>
            </a:pPr>
            <a:r>
              <a:rPr lang="en-US" sz="5400"/>
              <a:t>User Simulator Highlights</a:t>
            </a:r>
            <a:endParaRPr sz="5400"/>
          </a:p>
        </p:txBody>
      </p:sp>
      <p:sp>
        <p:nvSpPr>
          <p:cNvPr id="252" name="Google Shape;252;p12"/>
          <p:cNvSpPr/>
          <p:nvPr/>
        </p:nvSpPr>
        <p:spPr>
          <a:xfrm>
            <a:off x="669036" y="1677373"/>
            <a:ext cx="10853928" cy="18288"/>
          </a:xfrm>
          <a:custGeom>
            <a:rect b="b" l="l" r="r" t="t"/>
            <a:pathLst>
              <a:path extrusionOk="0" fill="none" h="18288" w="10853928">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extrusionOk="0" h="18288" w="10853928">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cap="rnd" cmpd="sng" w="4127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3" name="Google Shape;253;p12"/>
          <p:cNvSpPr txBox="1"/>
          <p:nvPr>
            <p:ph idx="1" type="body"/>
          </p:nvPr>
        </p:nvSpPr>
        <p:spPr>
          <a:xfrm>
            <a:off x="838200" y="1929384"/>
            <a:ext cx="10515600" cy="4251960"/>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1700"/>
              <a:buChar char="•"/>
            </a:pPr>
            <a:r>
              <a:rPr lang="en-US" sz="1700"/>
              <a:t>Purpose- User actions to showcase taxi movement and booking scenarios</a:t>
            </a:r>
            <a:endParaRPr/>
          </a:p>
          <a:p>
            <a:pPr indent="-228600" lvl="0" marL="228600" rtl="0" algn="l">
              <a:lnSpc>
                <a:spcPct val="90000"/>
              </a:lnSpc>
              <a:spcBef>
                <a:spcPts val="1000"/>
              </a:spcBef>
              <a:spcAft>
                <a:spcPts val="0"/>
              </a:spcAft>
              <a:buClr>
                <a:schemeClr val="dk1"/>
              </a:buClr>
              <a:buSzPts val="1700"/>
              <a:buChar char="•"/>
            </a:pPr>
            <a:r>
              <a:rPr lang="en-US" sz="1700"/>
              <a:t>Description- Taxi Simulator and User Simulators majorly used to simulate Taxi driver and User actions and movements in order to provide user interface like behavior</a:t>
            </a:r>
            <a:endParaRPr/>
          </a:p>
          <a:p>
            <a:pPr indent="-228600" lvl="0" marL="228600" rtl="0" algn="l">
              <a:lnSpc>
                <a:spcPct val="90000"/>
              </a:lnSpc>
              <a:spcBef>
                <a:spcPts val="1000"/>
              </a:spcBef>
              <a:spcAft>
                <a:spcPts val="0"/>
              </a:spcAft>
              <a:buClr>
                <a:schemeClr val="dk1"/>
              </a:buClr>
              <a:buSzPts val="1700"/>
              <a:buChar char="•"/>
            </a:pPr>
            <a:r>
              <a:rPr lang="en-US" sz="1700"/>
              <a:t>Steps to execute- Both Taxi Simulators and User simulators are placed in AWS EC machines..</a:t>
            </a:r>
            <a:endParaRPr sz="1700"/>
          </a:p>
          <a:p>
            <a:pPr indent="-228600" lvl="0" marL="228600" rtl="0" algn="l">
              <a:lnSpc>
                <a:spcPct val="90000"/>
              </a:lnSpc>
              <a:spcBef>
                <a:spcPts val="1000"/>
              </a:spcBef>
              <a:spcAft>
                <a:spcPts val="0"/>
              </a:spcAft>
              <a:buClr>
                <a:schemeClr val="dk1"/>
              </a:buClr>
              <a:buSzPts val="1700"/>
              <a:buChar char="•"/>
            </a:pPr>
            <a:r>
              <a:rPr lang="en-US" sz="1700"/>
              <a:t>Scenarios supported- </a:t>
            </a:r>
            <a:endParaRPr/>
          </a:p>
          <a:p>
            <a:pPr indent="-228600" lvl="1" marL="685800" rtl="0" algn="l">
              <a:lnSpc>
                <a:spcPct val="90000"/>
              </a:lnSpc>
              <a:spcBef>
                <a:spcPts val="500"/>
              </a:spcBef>
              <a:spcAft>
                <a:spcPts val="0"/>
              </a:spcAft>
              <a:buClr>
                <a:schemeClr val="dk1"/>
              </a:buClr>
              <a:buSzPts val="1700"/>
              <a:buChar char="•"/>
            </a:pPr>
            <a:r>
              <a:rPr lang="en-US" sz="1700"/>
              <a:t>Taxi Simulator supports: </a:t>
            </a:r>
            <a:endParaRPr/>
          </a:p>
          <a:p>
            <a:pPr indent="-228600" lvl="2" marL="1143000" rtl="0" algn="l">
              <a:lnSpc>
                <a:spcPct val="90000"/>
              </a:lnSpc>
              <a:spcBef>
                <a:spcPts val="500"/>
              </a:spcBef>
              <a:spcAft>
                <a:spcPts val="0"/>
              </a:spcAft>
              <a:buClr>
                <a:schemeClr val="dk1"/>
              </a:buClr>
              <a:buSzPts val="1700"/>
              <a:buChar char="•"/>
            </a:pPr>
            <a:r>
              <a:rPr lang="en-US" sz="1700"/>
              <a:t>Taxi generation</a:t>
            </a:r>
            <a:endParaRPr/>
          </a:p>
          <a:p>
            <a:pPr indent="-228600" lvl="2" marL="1143000" rtl="0" algn="l">
              <a:lnSpc>
                <a:spcPct val="90000"/>
              </a:lnSpc>
              <a:spcBef>
                <a:spcPts val="500"/>
              </a:spcBef>
              <a:spcAft>
                <a:spcPts val="0"/>
              </a:spcAft>
              <a:buClr>
                <a:schemeClr val="dk1"/>
              </a:buClr>
              <a:buSzPts val="1700"/>
              <a:buChar char="•"/>
            </a:pPr>
            <a:r>
              <a:rPr lang="en-US" sz="1700"/>
              <a:t>Taxi Tracking</a:t>
            </a:r>
            <a:endParaRPr/>
          </a:p>
          <a:p>
            <a:pPr indent="-228600" lvl="2" marL="1143000" rtl="0" algn="l">
              <a:lnSpc>
                <a:spcPct val="90000"/>
              </a:lnSpc>
              <a:spcBef>
                <a:spcPts val="500"/>
              </a:spcBef>
              <a:spcAft>
                <a:spcPts val="0"/>
              </a:spcAft>
              <a:buClr>
                <a:schemeClr val="dk1"/>
              </a:buClr>
              <a:buSzPts val="1700"/>
              <a:buChar char="•"/>
            </a:pPr>
            <a:r>
              <a:rPr lang="en-US" sz="1700"/>
              <a:t>Taxi movement</a:t>
            </a:r>
            <a:endParaRPr/>
          </a:p>
          <a:p>
            <a:pPr indent="-228600" lvl="1" marL="685800" rtl="0" algn="l">
              <a:lnSpc>
                <a:spcPct val="90000"/>
              </a:lnSpc>
              <a:spcBef>
                <a:spcPts val="500"/>
              </a:spcBef>
              <a:spcAft>
                <a:spcPts val="0"/>
              </a:spcAft>
              <a:buClr>
                <a:schemeClr val="dk1"/>
              </a:buClr>
              <a:buSzPts val="1700"/>
              <a:buChar char="•"/>
            </a:pPr>
            <a:r>
              <a:rPr lang="en-US" sz="1700"/>
              <a:t>User Simulator Supports</a:t>
            </a:r>
            <a:endParaRPr/>
          </a:p>
          <a:p>
            <a:pPr indent="-228600" lvl="2" marL="1143000" rtl="0" algn="l">
              <a:lnSpc>
                <a:spcPct val="90000"/>
              </a:lnSpc>
              <a:spcBef>
                <a:spcPts val="500"/>
              </a:spcBef>
              <a:spcAft>
                <a:spcPts val="0"/>
              </a:spcAft>
              <a:buClr>
                <a:schemeClr val="dk1"/>
              </a:buClr>
              <a:buSzPts val="1700"/>
              <a:buChar char="•"/>
            </a:pPr>
            <a:r>
              <a:rPr lang="en-US" sz="1700"/>
              <a:t>User Signup</a:t>
            </a:r>
            <a:endParaRPr/>
          </a:p>
          <a:p>
            <a:pPr indent="-228600" lvl="2" marL="1143000" rtl="0" algn="l">
              <a:lnSpc>
                <a:spcPct val="90000"/>
              </a:lnSpc>
              <a:spcBef>
                <a:spcPts val="500"/>
              </a:spcBef>
              <a:spcAft>
                <a:spcPts val="0"/>
              </a:spcAft>
              <a:buClr>
                <a:schemeClr val="dk1"/>
              </a:buClr>
              <a:buSzPts val="1700"/>
              <a:buChar char="•"/>
            </a:pPr>
            <a:r>
              <a:rPr lang="en-US" sz="1700"/>
              <a:t>User Signin</a:t>
            </a:r>
            <a:endParaRPr sz="1700"/>
          </a:p>
          <a:p>
            <a:pPr indent="-228600" lvl="2" marL="1143000" rtl="0" algn="l">
              <a:lnSpc>
                <a:spcPct val="90000"/>
              </a:lnSpc>
              <a:spcBef>
                <a:spcPts val="500"/>
              </a:spcBef>
              <a:spcAft>
                <a:spcPts val="0"/>
              </a:spcAft>
              <a:buClr>
                <a:schemeClr val="dk1"/>
              </a:buClr>
              <a:buSzPts val="1700"/>
              <a:buChar char="•"/>
            </a:pPr>
            <a:r>
              <a:rPr lang="en-US" sz="1700"/>
              <a:t>Taxi Booking</a:t>
            </a:r>
            <a:endParaRPr/>
          </a:p>
          <a:p>
            <a:pPr indent="-120650" lvl="0" marL="228600" rtl="0" algn="l">
              <a:lnSpc>
                <a:spcPct val="90000"/>
              </a:lnSpc>
              <a:spcBef>
                <a:spcPts val="1000"/>
              </a:spcBef>
              <a:spcAft>
                <a:spcPts val="0"/>
              </a:spcAft>
              <a:buClr>
                <a:schemeClr val="dk1"/>
              </a:buClr>
              <a:buSzPts val="1700"/>
              <a:buNone/>
            </a:pPr>
            <a:r>
              <a:t/>
            </a:r>
            <a:endParaRPr sz="1700"/>
          </a:p>
        </p:txBody>
      </p:sp>
      <p:sp>
        <p:nvSpPr>
          <p:cNvPr id="254" name="Google Shape;254;p12"/>
          <p:cNvSpPr txBox="1"/>
          <p:nvPr/>
        </p:nvSpPr>
        <p:spPr>
          <a:xfrm>
            <a:off x="5969889" y="3657350"/>
            <a:ext cx="5553075" cy="286232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6000">
                <a:solidFill>
                  <a:schemeClr val="dk1"/>
                </a:solidFill>
                <a:latin typeface="Calibri"/>
                <a:ea typeface="Calibri"/>
                <a:cs typeface="Calibri"/>
                <a:sym typeface="Calibri"/>
              </a:rPr>
              <a:t>Placeholder INSERT CONSOLE LOGS HERE</a:t>
            </a:r>
            <a:endParaRPr sz="6000">
              <a:solidFill>
                <a:schemeClr val="dk1"/>
              </a:solidFill>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8" name="Shape 258"/>
        <p:cNvGrpSpPr/>
        <p:nvPr/>
      </p:nvGrpSpPr>
      <p:grpSpPr>
        <a:xfrm>
          <a:off x="0" y="0"/>
          <a:ext cx="0" cy="0"/>
          <a:chOff x="0" y="0"/>
          <a:chExt cx="0" cy="0"/>
        </a:xfrm>
      </p:grpSpPr>
      <p:sp>
        <p:nvSpPr>
          <p:cNvPr id="259" name="Google Shape;259;p13"/>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0" name="Google Shape;260;p13"/>
          <p:cNvSpPr/>
          <p:nvPr/>
        </p:nvSpPr>
        <p:spPr>
          <a:xfrm>
            <a:off x="409573" y="633619"/>
            <a:ext cx="6852464" cy="5495925"/>
          </a:xfrm>
          <a:prstGeom prst="rect">
            <a:avLst/>
          </a:prstGeom>
          <a:solidFill>
            <a:schemeClr val="lt1"/>
          </a:solidFill>
          <a:ln cap="flat" cmpd="sng" w="9525">
            <a:solidFill>
              <a:srgbClr val="DEDEDE"/>
            </a:solidFill>
            <a:prstDash val="solid"/>
            <a:miter lim="800000"/>
            <a:headEnd len="sm" w="sm" type="none"/>
            <a:tailEnd len="sm" w="sm" type="none"/>
          </a:ln>
          <a:effectLst>
            <a:outerShdw blurRad="50800" rotWithShape="0" algn="tl" dir="2700000" dist="38100">
              <a:srgbClr val="D8D8D8">
                <a:alpha val="49803"/>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61" name="Google Shape;261;p13"/>
          <p:cNvSpPr txBox="1"/>
          <p:nvPr>
            <p:ph type="title"/>
          </p:nvPr>
        </p:nvSpPr>
        <p:spPr>
          <a:xfrm>
            <a:off x="838196" y="978408"/>
            <a:ext cx="6007608" cy="110642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Font typeface="Calibri"/>
              <a:buNone/>
            </a:pPr>
            <a:r>
              <a:rPr lang="en-US" sz="2800"/>
              <a:t>Payment Gateway</a:t>
            </a:r>
            <a:endParaRPr sz="2800"/>
          </a:p>
        </p:txBody>
      </p:sp>
      <p:sp>
        <p:nvSpPr>
          <p:cNvPr id="262" name="Google Shape;262;p13"/>
          <p:cNvSpPr/>
          <p:nvPr/>
        </p:nvSpPr>
        <p:spPr>
          <a:xfrm>
            <a:off x="345565" y="1181536"/>
            <a:ext cx="128016" cy="704088"/>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263" name="Google Shape;263;p13"/>
          <p:cNvSpPr/>
          <p:nvPr/>
        </p:nvSpPr>
        <p:spPr>
          <a:xfrm>
            <a:off x="877454" y="2121408"/>
            <a:ext cx="5824728" cy="9144"/>
          </a:xfrm>
          <a:prstGeom prst="rect">
            <a:avLst/>
          </a:prstGeom>
          <a:solidFill>
            <a:srgbClr val="D5D5D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64" name="Google Shape;264;p13"/>
          <p:cNvSpPr txBox="1"/>
          <p:nvPr>
            <p:ph idx="1" type="body"/>
          </p:nvPr>
        </p:nvSpPr>
        <p:spPr>
          <a:xfrm>
            <a:off x="841244" y="2359152"/>
            <a:ext cx="6007608" cy="3610084"/>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000"/>
              <a:buFont typeface="Noto Sans Symbols"/>
              <a:buChar char="▪"/>
            </a:pPr>
            <a:r>
              <a:rPr lang="en-US" sz="2000"/>
              <a:t>Purpose - To initiate the transaction for the customers availing Travel Care services.</a:t>
            </a:r>
            <a:endParaRPr/>
          </a:p>
          <a:p>
            <a:pPr indent="-228600" lvl="0" marL="228600" rtl="0" algn="l">
              <a:lnSpc>
                <a:spcPct val="90000"/>
              </a:lnSpc>
              <a:spcBef>
                <a:spcPts val="1000"/>
              </a:spcBef>
              <a:spcAft>
                <a:spcPts val="0"/>
              </a:spcAft>
              <a:buClr>
                <a:schemeClr val="dk1"/>
              </a:buClr>
              <a:buSzPts val="2000"/>
              <a:buFont typeface="Noto Sans Symbols"/>
              <a:buChar char="▪"/>
            </a:pPr>
            <a:r>
              <a:rPr lang="en-US" sz="2000"/>
              <a:t>Description: </a:t>
            </a:r>
            <a:endParaRPr/>
          </a:p>
          <a:p>
            <a:pPr indent="-228600" lvl="1" marL="685800" rtl="0" algn="l">
              <a:lnSpc>
                <a:spcPct val="90000"/>
              </a:lnSpc>
              <a:spcBef>
                <a:spcPts val="500"/>
              </a:spcBef>
              <a:spcAft>
                <a:spcPts val="0"/>
              </a:spcAft>
              <a:buClr>
                <a:schemeClr val="dk1"/>
              </a:buClr>
              <a:buSzPts val="2000"/>
              <a:buFont typeface="Noto Sans Symbols"/>
              <a:buChar char="▪"/>
            </a:pPr>
            <a:r>
              <a:rPr lang="en-US" sz="2000"/>
              <a:t>Integrated with PayU’s payment gateway. The payments frontend is hosted in EC2 which triggers the payment processing via REST endpoints. </a:t>
            </a:r>
            <a:endParaRPr/>
          </a:p>
          <a:p>
            <a:pPr indent="-228600" lvl="1" marL="685800" rtl="0" algn="l">
              <a:lnSpc>
                <a:spcPct val="90000"/>
              </a:lnSpc>
              <a:spcBef>
                <a:spcPts val="500"/>
              </a:spcBef>
              <a:spcAft>
                <a:spcPts val="0"/>
              </a:spcAft>
              <a:buClr>
                <a:schemeClr val="dk1"/>
              </a:buClr>
              <a:buSzPts val="2000"/>
              <a:buFont typeface="Noto Sans Symbols"/>
              <a:buChar char="▪"/>
            </a:pPr>
            <a:r>
              <a:rPr lang="en-US" sz="2000"/>
              <a:t>PayU provides various payment methods, therefore letting the customers choose as per their convenience.</a:t>
            </a:r>
            <a:endParaRPr/>
          </a:p>
          <a:p>
            <a:pPr indent="-228600" lvl="1" marL="685800" rtl="0" algn="l">
              <a:lnSpc>
                <a:spcPct val="90000"/>
              </a:lnSpc>
              <a:spcBef>
                <a:spcPts val="500"/>
              </a:spcBef>
              <a:spcAft>
                <a:spcPts val="0"/>
              </a:spcAft>
              <a:buClr>
                <a:schemeClr val="dk1"/>
              </a:buClr>
              <a:buSzPts val="2000"/>
              <a:buFont typeface="Noto Sans Symbols"/>
              <a:buChar char="▪"/>
            </a:pPr>
            <a:r>
              <a:rPr lang="en-US" sz="2000"/>
              <a:t>The transaction is done on the built-in checkout page provided by PayU payment platform</a:t>
            </a:r>
            <a:endParaRPr/>
          </a:p>
        </p:txBody>
      </p:sp>
      <p:pic>
        <p:nvPicPr>
          <p:cNvPr descr="Icon&#10;&#10;Description automatically generated" id="265" name="Google Shape;265;p13"/>
          <p:cNvPicPr preferRelativeResize="0"/>
          <p:nvPr/>
        </p:nvPicPr>
        <p:blipFill rotWithShape="1">
          <a:blip r:embed="rId3">
            <a:alphaModFix/>
          </a:blip>
          <a:srcRect b="0" l="0" r="0" t="0"/>
          <a:stretch/>
        </p:blipFill>
        <p:spPr>
          <a:xfrm>
            <a:off x="4978175" y="870475"/>
            <a:ext cx="2235649" cy="1113773"/>
          </a:xfrm>
          <a:prstGeom prst="rect">
            <a:avLst/>
          </a:prstGeom>
          <a:noFill/>
          <a:ln>
            <a:noFill/>
          </a:ln>
        </p:spPr>
      </p:pic>
      <p:pic>
        <p:nvPicPr>
          <p:cNvPr descr="Graphical user interface, application&#10;&#10;Description automatically generated" id="266" name="Google Shape;266;p13"/>
          <p:cNvPicPr preferRelativeResize="0"/>
          <p:nvPr/>
        </p:nvPicPr>
        <p:blipFill rotWithShape="1">
          <a:blip r:embed="rId4">
            <a:alphaModFix/>
          </a:blip>
          <a:srcRect b="0" l="13909" r="10969" t="0"/>
          <a:stretch/>
        </p:blipFill>
        <p:spPr>
          <a:xfrm>
            <a:off x="7308133" y="633619"/>
            <a:ext cx="4829382" cy="550738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70" name="Shape 270"/>
        <p:cNvGrpSpPr/>
        <p:nvPr/>
      </p:nvGrpSpPr>
      <p:grpSpPr>
        <a:xfrm>
          <a:off x="0" y="0"/>
          <a:ext cx="0" cy="0"/>
          <a:chOff x="0" y="0"/>
          <a:chExt cx="0" cy="0"/>
        </a:xfrm>
      </p:grpSpPr>
      <p:sp>
        <p:nvSpPr>
          <p:cNvPr id="271" name="Google Shape;271;p14"/>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72" name="Google Shape;272;p14"/>
          <p:cNvSpPr txBox="1"/>
          <p:nvPr>
            <p:ph type="title"/>
          </p:nvPr>
        </p:nvSpPr>
        <p:spPr>
          <a:xfrm>
            <a:off x="643467" y="321734"/>
            <a:ext cx="4970877" cy="1135737"/>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600"/>
              <a:buFont typeface="Calibri"/>
              <a:buNone/>
            </a:pPr>
            <a:r>
              <a:rPr lang="en-US" sz="3600"/>
              <a:t>Insights Highlights</a:t>
            </a:r>
            <a:endParaRPr sz="3600"/>
          </a:p>
        </p:txBody>
      </p:sp>
      <p:sp>
        <p:nvSpPr>
          <p:cNvPr id="273" name="Google Shape;273;p14"/>
          <p:cNvSpPr txBox="1"/>
          <p:nvPr>
            <p:ph idx="1" type="body"/>
          </p:nvPr>
        </p:nvSpPr>
        <p:spPr>
          <a:xfrm>
            <a:off x="643468" y="1782981"/>
            <a:ext cx="4970877" cy="4393982"/>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000"/>
              <a:buChar char="•"/>
            </a:pPr>
            <a:r>
              <a:rPr lang="en-US" sz="2000"/>
              <a:t>Purpose – To better understand the user &amp; location landscape and to provide better quality of services.</a:t>
            </a:r>
            <a:endParaRPr/>
          </a:p>
          <a:p>
            <a:pPr indent="-228600" lvl="0" marL="228600" rtl="0" algn="l">
              <a:lnSpc>
                <a:spcPct val="90000"/>
              </a:lnSpc>
              <a:spcBef>
                <a:spcPts val="1000"/>
              </a:spcBef>
              <a:spcAft>
                <a:spcPts val="0"/>
              </a:spcAft>
              <a:buClr>
                <a:schemeClr val="dk1"/>
              </a:buClr>
              <a:buSzPts val="2000"/>
              <a:buChar char="•"/>
            </a:pPr>
            <a:r>
              <a:rPr lang="en-US" sz="2000"/>
              <a:t>We currently provides insights on below Aggregations:</a:t>
            </a:r>
            <a:endParaRPr/>
          </a:p>
          <a:p>
            <a:pPr indent="-228600" lvl="1" marL="685800" rtl="0" algn="l">
              <a:lnSpc>
                <a:spcPct val="90000"/>
              </a:lnSpc>
              <a:spcBef>
                <a:spcPts val="500"/>
              </a:spcBef>
              <a:spcAft>
                <a:spcPts val="0"/>
              </a:spcAft>
              <a:buClr>
                <a:schemeClr val="dk1"/>
              </a:buClr>
              <a:buSzPts val="2000"/>
              <a:buChar char="•"/>
            </a:pPr>
            <a:r>
              <a:rPr lang="en-US" sz="2000"/>
              <a:t>Taxi traffic density patterns based on hour and day</a:t>
            </a:r>
            <a:endParaRPr/>
          </a:p>
          <a:p>
            <a:pPr indent="-228600" lvl="1" marL="685800" rtl="0" algn="l">
              <a:lnSpc>
                <a:spcPct val="90000"/>
              </a:lnSpc>
              <a:spcBef>
                <a:spcPts val="500"/>
              </a:spcBef>
              <a:spcAft>
                <a:spcPts val="0"/>
              </a:spcAft>
              <a:buClr>
                <a:schemeClr val="dk1"/>
              </a:buClr>
              <a:buSzPts val="2000"/>
              <a:buChar char="•"/>
            </a:pPr>
            <a:r>
              <a:rPr lang="en-US" sz="2000"/>
              <a:t>Average service ratings per day</a:t>
            </a:r>
            <a:endParaRPr/>
          </a:p>
          <a:p>
            <a:pPr indent="-228600" lvl="1" marL="685800" rtl="0" algn="l">
              <a:lnSpc>
                <a:spcPct val="90000"/>
              </a:lnSpc>
              <a:spcBef>
                <a:spcPts val="500"/>
              </a:spcBef>
              <a:spcAft>
                <a:spcPts val="0"/>
              </a:spcAft>
              <a:buClr>
                <a:schemeClr val="dk1"/>
              </a:buClr>
              <a:buSzPts val="2000"/>
              <a:buChar char="•"/>
            </a:pPr>
            <a:r>
              <a:rPr lang="en-US" sz="2000"/>
              <a:t>User Taxi Preference per day</a:t>
            </a:r>
            <a:endParaRPr/>
          </a:p>
          <a:p>
            <a:pPr indent="-228600" lvl="1" marL="685800" rtl="0" algn="l">
              <a:lnSpc>
                <a:spcPct val="90000"/>
              </a:lnSpc>
              <a:spcBef>
                <a:spcPts val="500"/>
              </a:spcBef>
              <a:spcAft>
                <a:spcPts val="0"/>
              </a:spcAft>
              <a:buClr>
                <a:schemeClr val="dk1"/>
              </a:buClr>
              <a:buSzPts val="2000"/>
              <a:buChar char="•"/>
            </a:pPr>
            <a:r>
              <a:rPr lang="en-US" sz="2000"/>
              <a:t>Booking Heat map per day</a:t>
            </a:r>
            <a:endParaRPr/>
          </a:p>
          <a:p>
            <a:pPr indent="-228600" lvl="1" marL="685800" rtl="0" algn="l">
              <a:lnSpc>
                <a:spcPct val="90000"/>
              </a:lnSpc>
              <a:spcBef>
                <a:spcPts val="500"/>
              </a:spcBef>
              <a:spcAft>
                <a:spcPts val="0"/>
              </a:spcAft>
              <a:buClr>
                <a:schemeClr val="dk1"/>
              </a:buClr>
              <a:buSzPts val="2000"/>
              <a:buChar char="•"/>
            </a:pPr>
            <a:r>
              <a:rPr lang="en-US" sz="2000"/>
              <a:t>Low cab localities per day</a:t>
            </a:r>
            <a:endParaRPr/>
          </a:p>
          <a:p>
            <a:pPr indent="-228600" lvl="0" marL="228600" rtl="0" algn="l">
              <a:lnSpc>
                <a:spcPct val="90000"/>
              </a:lnSpc>
              <a:spcBef>
                <a:spcPts val="1000"/>
              </a:spcBef>
              <a:spcAft>
                <a:spcPts val="0"/>
              </a:spcAft>
              <a:buClr>
                <a:schemeClr val="dk1"/>
              </a:buClr>
              <a:buSzPts val="2000"/>
              <a:buChar char="•"/>
            </a:pPr>
            <a:r>
              <a:rPr lang="en-US" sz="2000"/>
              <a:t>The insights are available via the Jupyter notebook hosted on the </a:t>
            </a:r>
            <a:r>
              <a:rPr b="1" lang="en-US" sz="2000"/>
              <a:t>AWS SageMaker</a:t>
            </a:r>
            <a:endParaRPr/>
          </a:p>
        </p:txBody>
      </p:sp>
      <p:pic>
        <p:nvPicPr>
          <p:cNvPr id="274" name="Google Shape;274;p14"/>
          <p:cNvPicPr preferRelativeResize="0"/>
          <p:nvPr/>
        </p:nvPicPr>
        <p:blipFill rotWithShape="1">
          <a:blip r:embed="rId3">
            <a:alphaModFix/>
          </a:blip>
          <a:srcRect b="-4" l="7404" r="16789" t="0"/>
          <a:stretch/>
        </p:blipFill>
        <p:spPr>
          <a:xfrm>
            <a:off x="6249029" y="638175"/>
            <a:ext cx="1804797" cy="2031873"/>
          </a:xfrm>
          <a:prstGeom prst="rect">
            <a:avLst/>
          </a:prstGeom>
          <a:noFill/>
          <a:ln>
            <a:noFill/>
          </a:ln>
        </p:spPr>
      </p:pic>
      <p:grpSp>
        <p:nvGrpSpPr>
          <p:cNvPr id="275" name="Google Shape;275;p14"/>
          <p:cNvGrpSpPr/>
          <p:nvPr/>
        </p:nvGrpSpPr>
        <p:grpSpPr>
          <a:xfrm>
            <a:off x="11123132" y="713128"/>
            <a:ext cx="1068867" cy="2126625"/>
            <a:chOff x="10918968" y="713127"/>
            <a:chExt cx="1273032" cy="2532832"/>
          </a:xfrm>
        </p:grpSpPr>
        <p:sp>
          <p:nvSpPr>
            <p:cNvPr id="276" name="Google Shape;276;p14"/>
            <p:cNvSpPr/>
            <p:nvPr/>
          </p:nvSpPr>
          <p:spPr>
            <a:xfrm rot="2700000">
              <a:off x="11052629" y="2120024"/>
              <a:ext cx="645368" cy="645368"/>
            </a:xfrm>
            <a:prstGeom prst="rect">
              <a:avLst/>
            </a:prstGeom>
            <a:solidFill>
              <a:schemeClr val="accent4">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77" name="Google Shape;277;p14"/>
            <p:cNvSpPr/>
            <p:nvPr/>
          </p:nvSpPr>
          <p:spPr>
            <a:xfrm rot="-5400000">
              <a:off x="10289068" y="1343027"/>
              <a:ext cx="2532832" cy="1273032"/>
            </a:xfrm>
            <a:prstGeom prst="triangle">
              <a:avLst>
                <a:gd fmla="val 50000" name="adj"/>
              </a:avLst>
            </a:prstGeom>
            <a:solidFill>
              <a:schemeClr val="accent4">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78" name="Google Shape;278;p14"/>
          <p:cNvSpPr/>
          <p:nvPr/>
        </p:nvSpPr>
        <p:spPr>
          <a:xfrm rot="5400000">
            <a:off x="-501760" y="5103257"/>
            <a:ext cx="2017580" cy="1014060"/>
          </a:xfrm>
          <a:prstGeom prst="triangle">
            <a:avLst>
              <a:gd fmla="val 50000" name="adj"/>
            </a:avLst>
          </a:prstGeom>
          <a:solidFill>
            <a:schemeClr val="accent1">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79" name="Google Shape;279;p14"/>
          <p:cNvSpPr/>
          <p:nvPr/>
        </p:nvSpPr>
        <p:spPr>
          <a:xfrm rot="2700000">
            <a:off x="427916" y="5728708"/>
            <a:ext cx="485578" cy="485578"/>
          </a:xfrm>
          <a:prstGeom prst="rect">
            <a:avLst/>
          </a:prstGeom>
          <a:solidFill>
            <a:schemeClr val="accent1">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280" name="Google Shape;280;p14"/>
          <p:cNvPicPr preferRelativeResize="0"/>
          <p:nvPr/>
        </p:nvPicPr>
        <p:blipFill rotWithShape="1">
          <a:blip r:embed="rId4">
            <a:alphaModFix/>
          </a:blip>
          <a:srcRect b="3815" l="0" r="3" t="0"/>
          <a:stretch/>
        </p:blipFill>
        <p:spPr>
          <a:xfrm>
            <a:off x="6257813" y="4791456"/>
            <a:ext cx="5395583" cy="1747714"/>
          </a:xfrm>
          <a:prstGeom prst="rect">
            <a:avLst/>
          </a:prstGeom>
          <a:noFill/>
          <a:ln>
            <a:noFill/>
          </a:ln>
        </p:spPr>
      </p:pic>
      <p:pic>
        <p:nvPicPr>
          <p:cNvPr id="281" name="Google Shape;281;p14"/>
          <p:cNvPicPr preferRelativeResize="0"/>
          <p:nvPr/>
        </p:nvPicPr>
        <p:blipFill rotWithShape="1">
          <a:blip r:embed="rId5">
            <a:alphaModFix/>
          </a:blip>
          <a:srcRect b="6" l="0" r="11180" t="0"/>
          <a:stretch/>
        </p:blipFill>
        <p:spPr>
          <a:xfrm>
            <a:off x="8209730" y="427928"/>
            <a:ext cx="3447836" cy="388159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5" name="Shape 285"/>
        <p:cNvGrpSpPr/>
        <p:nvPr/>
      </p:nvGrpSpPr>
      <p:grpSpPr>
        <a:xfrm>
          <a:off x="0" y="0"/>
          <a:ext cx="0" cy="0"/>
          <a:chOff x="0" y="0"/>
          <a:chExt cx="0" cy="0"/>
        </a:xfrm>
      </p:grpSpPr>
      <p:sp>
        <p:nvSpPr>
          <p:cNvPr id="286" name="Google Shape;286;p15"/>
          <p:cNvSpPr/>
          <p:nvPr/>
        </p:nvSpPr>
        <p:spPr>
          <a:xfrm>
            <a:off x="0" y="0"/>
            <a:ext cx="12188952"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87" name="Google Shape;287;p15"/>
          <p:cNvSpPr txBox="1"/>
          <p:nvPr>
            <p:ph type="title"/>
          </p:nvPr>
        </p:nvSpPr>
        <p:spPr>
          <a:xfrm>
            <a:off x="841248" y="548640"/>
            <a:ext cx="3600860" cy="5431536"/>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5400"/>
              <a:buFont typeface="Calibri"/>
              <a:buNone/>
            </a:pPr>
            <a:r>
              <a:rPr lang="en-US" sz="5400"/>
              <a:t>References</a:t>
            </a:r>
            <a:endParaRPr sz="5400"/>
          </a:p>
        </p:txBody>
      </p:sp>
      <p:sp>
        <p:nvSpPr>
          <p:cNvPr id="288" name="Google Shape;288;p15"/>
          <p:cNvSpPr/>
          <p:nvPr/>
        </p:nvSpPr>
        <p:spPr>
          <a:xfrm rot="5400000">
            <a:off x="2543983" y="3258715"/>
            <a:ext cx="4480560" cy="18288"/>
          </a:xfrm>
          <a:custGeom>
            <a:rect b="b" l="l" r="r" t="t"/>
            <a:pathLst>
              <a:path extrusionOk="0" fill="none" h="18288" w="448056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extrusionOk="0" h="18288" w="448056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cap="rnd" cmpd="sng" w="4127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89" name="Google Shape;289;p15"/>
          <p:cNvSpPr txBox="1"/>
          <p:nvPr>
            <p:ph idx="1" type="body"/>
          </p:nvPr>
        </p:nvSpPr>
        <p:spPr>
          <a:xfrm>
            <a:off x="5126418" y="552091"/>
            <a:ext cx="6224335" cy="5431536"/>
          </a:xfrm>
          <a:prstGeom prst="rect">
            <a:avLst/>
          </a:prstGeom>
          <a:noFill/>
          <a:ln>
            <a:noFill/>
          </a:ln>
        </p:spPr>
        <p:txBody>
          <a:bodyPr anchorCtr="0" anchor="ctr"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200"/>
              <a:buChar char="•"/>
            </a:pPr>
            <a:r>
              <a:rPr lang="en-US" sz="2200" u="sng">
                <a:solidFill>
                  <a:schemeClr val="hlink"/>
                </a:solidFill>
                <a:hlinkClick r:id="rId3"/>
              </a:rPr>
              <a:t>https://flutter.dev/docs</a:t>
            </a:r>
            <a:endParaRPr sz="2200"/>
          </a:p>
          <a:p>
            <a:pPr indent="-228600" lvl="0" marL="228600" rtl="0" algn="l">
              <a:lnSpc>
                <a:spcPct val="90000"/>
              </a:lnSpc>
              <a:spcBef>
                <a:spcPts val="1000"/>
              </a:spcBef>
              <a:spcAft>
                <a:spcPts val="0"/>
              </a:spcAft>
              <a:buClr>
                <a:schemeClr val="dk1"/>
              </a:buClr>
              <a:buSzPts val="2200"/>
              <a:buChar char="•"/>
            </a:pPr>
            <a:r>
              <a:rPr lang="en-US" sz="2200" u="sng">
                <a:solidFill>
                  <a:schemeClr val="hlink"/>
                </a:solidFill>
                <a:hlinkClick r:id="rId4"/>
              </a:rPr>
              <a:t>https://flask.palletsprojects.com/en/2.0.x/</a:t>
            </a:r>
            <a:endParaRPr sz="2200"/>
          </a:p>
          <a:p>
            <a:pPr indent="-228600" lvl="0" marL="228600" rtl="0" algn="l">
              <a:lnSpc>
                <a:spcPct val="90000"/>
              </a:lnSpc>
              <a:spcBef>
                <a:spcPts val="1000"/>
              </a:spcBef>
              <a:spcAft>
                <a:spcPts val="0"/>
              </a:spcAft>
              <a:buClr>
                <a:schemeClr val="dk1"/>
              </a:buClr>
              <a:buSzPts val="2200"/>
              <a:buChar char="•"/>
            </a:pPr>
            <a:r>
              <a:rPr lang="en-US" sz="2200" u="sng">
                <a:solidFill>
                  <a:schemeClr val="hlink"/>
                </a:solidFill>
                <a:hlinkClick r:id="rId5"/>
              </a:rPr>
              <a:t>https://nodejs.org/api/</a:t>
            </a:r>
            <a:endParaRPr sz="2200"/>
          </a:p>
          <a:p>
            <a:pPr indent="-228600" lvl="0" marL="228600" rtl="0" algn="l">
              <a:lnSpc>
                <a:spcPct val="90000"/>
              </a:lnSpc>
              <a:spcBef>
                <a:spcPts val="1000"/>
              </a:spcBef>
              <a:spcAft>
                <a:spcPts val="0"/>
              </a:spcAft>
              <a:buClr>
                <a:schemeClr val="dk1"/>
              </a:buClr>
              <a:buSzPts val="2200"/>
              <a:buChar char="•"/>
            </a:pPr>
            <a:r>
              <a:rPr lang="en-US" sz="2200" u="sng">
                <a:solidFill>
                  <a:schemeClr val="hlink"/>
                </a:solidFill>
                <a:hlinkClick r:id="rId6"/>
              </a:rPr>
              <a:t>https://docs.aws.amazon.com/lambda/index.html</a:t>
            </a:r>
            <a:endParaRPr sz="2200"/>
          </a:p>
          <a:p>
            <a:pPr indent="-228600" lvl="0" marL="228600" rtl="0" algn="l">
              <a:lnSpc>
                <a:spcPct val="90000"/>
              </a:lnSpc>
              <a:spcBef>
                <a:spcPts val="1000"/>
              </a:spcBef>
              <a:spcAft>
                <a:spcPts val="0"/>
              </a:spcAft>
              <a:buClr>
                <a:schemeClr val="dk1"/>
              </a:buClr>
              <a:buSzPts val="2200"/>
              <a:buChar char="•"/>
            </a:pPr>
            <a:r>
              <a:rPr lang="en-US" sz="2200" u="sng">
                <a:solidFill>
                  <a:schemeClr val="hlink"/>
                </a:solidFill>
                <a:hlinkClick r:id="rId7"/>
              </a:rPr>
              <a:t>https://docs.mongodb.com/manual/</a:t>
            </a:r>
            <a:endParaRPr sz="2200"/>
          </a:p>
          <a:p>
            <a:pPr indent="-228600" lvl="0" marL="228600" rtl="0" algn="l">
              <a:lnSpc>
                <a:spcPct val="90000"/>
              </a:lnSpc>
              <a:spcBef>
                <a:spcPts val="1000"/>
              </a:spcBef>
              <a:spcAft>
                <a:spcPts val="0"/>
              </a:spcAft>
              <a:buClr>
                <a:schemeClr val="dk1"/>
              </a:buClr>
              <a:buSzPts val="2200"/>
              <a:buChar char="•"/>
            </a:pPr>
            <a:r>
              <a:rPr lang="en-US" sz="2200" u="sng">
                <a:solidFill>
                  <a:schemeClr val="hlink"/>
                </a:solidFill>
                <a:hlinkClick r:id="rId8"/>
              </a:rPr>
              <a:t>https://www.practical-mongodb-aggregations.com/</a:t>
            </a:r>
            <a:endParaRPr sz="2200"/>
          </a:p>
          <a:p>
            <a:pPr indent="-228600" lvl="0" marL="228600" rtl="0" algn="l">
              <a:lnSpc>
                <a:spcPct val="90000"/>
              </a:lnSpc>
              <a:spcBef>
                <a:spcPts val="1000"/>
              </a:spcBef>
              <a:spcAft>
                <a:spcPts val="0"/>
              </a:spcAft>
              <a:buClr>
                <a:schemeClr val="dk1"/>
              </a:buClr>
              <a:buSzPts val="2200"/>
              <a:buChar char="•"/>
            </a:pPr>
            <a:r>
              <a:rPr lang="en-US" sz="2200" u="sng">
                <a:solidFill>
                  <a:schemeClr val="hlink"/>
                </a:solidFill>
                <a:hlinkClick r:id="rId9"/>
              </a:rPr>
              <a:t>https://seaborn.pydata.org/api.html</a:t>
            </a:r>
            <a:endParaRPr sz="2200"/>
          </a:p>
          <a:p>
            <a:pPr indent="-228600" lvl="0" marL="228600" rtl="0" algn="l">
              <a:lnSpc>
                <a:spcPct val="90000"/>
              </a:lnSpc>
              <a:spcBef>
                <a:spcPts val="1000"/>
              </a:spcBef>
              <a:spcAft>
                <a:spcPts val="0"/>
              </a:spcAft>
              <a:buClr>
                <a:schemeClr val="dk1"/>
              </a:buClr>
              <a:buSzPts val="2200"/>
              <a:buChar char="•"/>
            </a:pPr>
            <a:r>
              <a:rPr lang="en-US" sz="2200" u="sng">
                <a:solidFill>
                  <a:schemeClr val="hlink"/>
                </a:solidFill>
                <a:hlinkClick r:id="rId10"/>
              </a:rPr>
              <a:t>https://pandas.pydata.org/docs/reference/index.html</a:t>
            </a:r>
            <a:endParaRPr sz="2200"/>
          </a:p>
          <a:p>
            <a:pPr indent="-228600" lvl="0" marL="228600" rtl="0" algn="l">
              <a:lnSpc>
                <a:spcPct val="90000"/>
              </a:lnSpc>
              <a:spcBef>
                <a:spcPts val="1000"/>
              </a:spcBef>
              <a:spcAft>
                <a:spcPts val="0"/>
              </a:spcAft>
              <a:buClr>
                <a:schemeClr val="dk1"/>
              </a:buClr>
              <a:buSzPts val="2200"/>
              <a:buChar char="•"/>
            </a:pPr>
            <a:r>
              <a:rPr lang="en-US" sz="2200" u="sng">
                <a:solidFill>
                  <a:schemeClr val="hlink"/>
                </a:solidFill>
                <a:hlinkClick r:id="rId11"/>
              </a:rPr>
              <a:t>https://devguide.payu.in/docs/developers-guide/</a:t>
            </a:r>
            <a:endParaRPr sz="22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3" name="Shape 293"/>
        <p:cNvGrpSpPr/>
        <p:nvPr/>
      </p:nvGrpSpPr>
      <p:grpSpPr>
        <a:xfrm>
          <a:off x="0" y="0"/>
          <a:ext cx="0" cy="0"/>
          <a:chOff x="0" y="0"/>
          <a:chExt cx="0" cy="0"/>
        </a:xfrm>
      </p:grpSpPr>
      <p:sp>
        <p:nvSpPr>
          <p:cNvPr id="294" name="Google Shape;294;p16"/>
          <p:cNvSpPr/>
          <p:nvPr/>
        </p:nvSpPr>
        <p:spPr>
          <a:xfrm>
            <a:off x="0" y="0"/>
            <a:ext cx="12188952"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95" name="Google Shape;295;p16"/>
          <p:cNvSpPr txBox="1"/>
          <p:nvPr>
            <p:ph type="title"/>
          </p:nvPr>
        </p:nvSpPr>
        <p:spPr>
          <a:xfrm>
            <a:off x="553915" y="4501453"/>
            <a:ext cx="10994606" cy="1065836"/>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3100"/>
              <a:buFont typeface="Calibri"/>
              <a:buNone/>
            </a:pPr>
            <a:r>
              <a:rPr lang="en-US" sz="3100"/>
              <a:t>Our sincere thanks to the faculties of IIT-Madras and Great Learning.</a:t>
            </a:r>
            <a:endParaRPr/>
          </a:p>
        </p:txBody>
      </p:sp>
      <p:pic>
        <p:nvPicPr>
          <p:cNvPr descr="Logo&#10;&#10;Description automatically generated" id="296" name="Google Shape;296;p16"/>
          <p:cNvPicPr preferRelativeResize="0"/>
          <p:nvPr/>
        </p:nvPicPr>
        <p:blipFill rotWithShape="1">
          <a:blip r:embed="rId3">
            <a:alphaModFix/>
          </a:blip>
          <a:srcRect b="0" l="0" r="0" t="0"/>
          <a:stretch/>
        </p:blipFill>
        <p:spPr>
          <a:xfrm>
            <a:off x="2114111" y="1283150"/>
            <a:ext cx="2515859" cy="2515859"/>
          </a:xfrm>
          <a:prstGeom prst="rect">
            <a:avLst/>
          </a:prstGeom>
          <a:noFill/>
          <a:ln>
            <a:noFill/>
          </a:ln>
        </p:spPr>
      </p:pic>
      <p:pic>
        <p:nvPicPr>
          <p:cNvPr id="297" name="Google Shape;297;p16"/>
          <p:cNvPicPr preferRelativeResize="0"/>
          <p:nvPr/>
        </p:nvPicPr>
        <p:blipFill rotWithShape="1">
          <a:blip r:embed="rId4">
            <a:alphaModFix/>
          </a:blip>
          <a:srcRect b="0" l="0" r="0" t="0"/>
          <a:stretch/>
        </p:blipFill>
        <p:spPr>
          <a:xfrm>
            <a:off x="7158505" y="1799100"/>
            <a:ext cx="4486102" cy="1396452"/>
          </a:xfrm>
          <a:prstGeom prst="rect">
            <a:avLst/>
          </a:prstGeom>
          <a:noFill/>
          <a:ln>
            <a:noFill/>
          </a:ln>
        </p:spPr>
      </p:pic>
      <p:sp>
        <p:nvSpPr>
          <p:cNvPr id="298" name="Google Shape;298;p16"/>
          <p:cNvSpPr/>
          <p:nvPr/>
        </p:nvSpPr>
        <p:spPr>
          <a:xfrm>
            <a:off x="4450080" y="5594358"/>
            <a:ext cx="3291840" cy="18288"/>
          </a:xfrm>
          <a:custGeom>
            <a:rect b="b" l="l" r="r" t="t"/>
            <a:pathLst>
              <a:path extrusionOk="0" fill="none" h="18288" w="329184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extrusionOk="0" h="18288" w="329184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cap="rnd" cmpd="sng" w="4127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99" name="Google Shape;299;p16"/>
          <p:cNvSpPr/>
          <p:nvPr/>
        </p:nvSpPr>
        <p:spPr>
          <a:xfrm rot="-5400000">
            <a:off x="4621095" y="2395691"/>
            <a:ext cx="2945214" cy="290775"/>
          </a:xfrm>
          <a:prstGeom prst="mathMinus">
            <a:avLst>
              <a:gd fmla="val 10058" name="adj1"/>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14141"/>
        </a:solidFill>
      </p:bgPr>
    </p:bg>
    <p:spTree>
      <p:nvGrpSpPr>
        <p:cNvPr id="303" name="Shape 303"/>
        <p:cNvGrpSpPr/>
        <p:nvPr/>
      </p:nvGrpSpPr>
      <p:grpSpPr>
        <a:xfrm>
          <a:off x="0" y="0"/>
          <a:ext cx="0" cy="0"/>
          <a:chOff x="0" y="0"/>
          <a:chExt cx="0" cy="0"/>
        </a:xfrm>
      </p:grpSpPr>
      <p:sp>
        <p:nvSpPr>
          <p:cNvPr id="304" name="Google Shape;304;p17"/>
          <p:cNvSpPr txBox="1"/>
          <p:nvPr>
            <p:ph type="title"/>
          </p:nvPr>
        </p:nvSpPr>
        <p:spPr>
          <a:xfrm>
            <a:off x="7464614" y="1783959"/>
            <a:ext cx="4087306" cy="2889114"/>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lt1"/>
              </a:buClr>
              <a:buSzPts val="5400"/>
              <a:buFont typeface="Calibri"/>
              <a:buNone/>
            </a:pPr>
            <a:r>
              <a:rPr b="1" lang="en-US" sz="5400"/>
              <a:t>Q &amp; A</a:t>
            </a:r>
            <a:endParaRPr/>
          </a:p>
        </p:txBody>
      </p:sp>
      <p:sp>
        <p:nvSpPr>
          <p:cNvPr id="305" name="Google Shape;305;p17"/>
          <p:cNvSpPr/>
          <p:nvPr/>
        </p:nvSpPr>
        <p:spPr>
          <a:xfrm rot="10800000">
            <a:off x="2" y="0"/>
            <a:ext cx="7188051" cy="6858000"/>
          </a:xfrm>
          <a:custGeom>
            <a:rect b="b" l="l" r="r" t="t"/>
            <a:pathLst>
              <a:path extrusionOk="0" h="6858000" w="7188051">
                <a:moveTo>
                  <a:pt x="7188051"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7188051" y="0"/>
                </a:lnTo>
                <a:close/>
              </a:path>
            </a:pathLst>
          </a:custGeom>
          <a:solidFill>
            <a:schemeClr val="lt1">
              <a:alpha val="800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Question mark on green pastel background" id="306" name="Google Shape;306;p17"/>
          <p:cNvPicPr preferRelativeResize="0"/>
          <p:nvPr/>
        </p:nvPicPr>
        <p:blipFill rotWithShape="1">
          <a:blip r:embed="rId3">
            <a:alphaModFix/>
          </a:blip>
          <a:srcRect b="0" l="23134" r="0" t="0"/>
          <a:stretch/>
        </p:blipFill>
        <p:spPr>
          <a:xfrm>
            <a:off x="1" y="10"/>
            <a:ext cx="7028495" cy="6857990"/>
          </a:xfrm>
          <a:custGeom>
            <a:rect b="b" l="l" r="r" t="t"/>
            <a:pathLst>
              <a:path extrusionOk="0" h="6858000" w="7028495">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500"/>
                                  </p:stCondLst>
                                  <p:childTnLst>
                                    <p:set>
                                      <p:cBhvr>
                                        <p:cTn dur="1" fill="hold">
                                          <p:stCondLst>
                                            <p:cond delay="0"/>
                                          </p:stCondLst>
                                        </p:cTn>
                                        <p:tgtEl>
                                          <p:spTgt spid="304"/>
                                        </p:tgtEl>
                                        <p:attrNameLst>
                                          <p:attrName>style.visibility</p:attrName>
                                        </p:attrNameLst>
                                      </p:cBhvr>
                                      <p:to>
                                        <p:strVal val="visible"/>
                                      </p:to>
                                    </p:set>
                                    <p:animEffect filter="fade" transition="in">
                                      <p:cBhvr>
                                        <p:cTn dur="1000"/>
                                        <p:tgtEl>
                                          <p:spTgt spid="30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0" name="Shape 310"/>
        <p:cNvGrpSpPr/>
        <p:nvPr/>
      </p:nvGrpSpPr>
      <p:grpSpPr>
        <a:xfrm>
          <a:off x="0" y="0"/>
          <a:ext cx="0" cy="0"/>
          <a:chOff x="0" y="0"/>
          <a:chExt cx="0" cy="0"/>
        </a:xfrm>
      </p:grpSpPr>
      <p:sp>
        <p:nvSpPr>
          <p:cNvPr id="311" name="Google Shape;311;p18"/>
          <p:cNvSpPr/>
          <p:nvPr/>
        </p:nvSpPr>
        <p:spPr>
          <a:xfrm>
            <a:off x="0" y="-3324"/>
            <a:ext cx="12192000" cy="6861324"/>
          </a:xfrm>
          <a:prstGeom prst="rect">
            <a:avLst/>
          </a:prstGeom>
          <a:solidFill>
            <a:srgbClr val="3F3F3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cxnSp>
        <p:nvCxnSpPr>
          <p:cNvPr id="312" name="Google Shape;312;p18"/>
          <p:cNvCxnSpPr/>
          <p:nvPr/>
        </p:nvCxnSpPr>
        <p:spPr>
          <a:xfrm>
            <a:off x="0" y="843625"/>
            <a:ext cx="12188825" cy="0"/>
          </a:xfrm>
          <a:prstGeom prst="straightConnector1">
            <a:avLst/>
          </a:prstGeom>
          <a:noFill/>
          <a:ln cap="flat" cmpd="sng" w="50800">
            <a:solidFill>
              <a:schemeClr val="lt1"/>
            </a:solidFill>
            <a:prstDash val="solid"/>
            <a:miter lim="800000"/>
            <a:headEnd len="sm" w="sm" type="none"/>
            <a:tailEnd len="sm" w="sm" type="none"/>
          </a:ln>
        </p:spPr>
      </p:cxnSp>
      <p:sp>
        <p:nvSpPr>
          <p:cNvPr id="313" name="Google Shape;313;p18"/>
          <p:cNvSpPr/>
          <p:nvPr/>
        </p:nvSpPr>
        <p:spPr>
          <a:xfrm>
            <a:off x="3176" y="968282"/>
            <a:ext cx="12188825" cy="494690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4" name="Google Shape;314;p18"/>
          <p:cNvSpPr txBox="1"/>
          <p:nvPr>
            <p:ph type="title"/>
          </p:nvPr>
        </p:nvSpPr>
        <p:spPr>
          <a:xfrm>
            <a:off x="795338" y="1566473"/>
            <a:ext cx="10601325" cy="2166723"/>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dk1"/>
              </a:buClr>
              <a:buSzPts val="6600"/>
              <a:buFont typeface="Calibri"/>
              <a:buNone/>
            </a:pPr>
            <a:r>
              <a:rPr lang="en-US" sz="6600">
                <a:solidFill>
                  <a:schemeClr val="dk1"/>
                </a:solidFill>
                <a:latin typeface="Calibri"/>
                <a:ea typeface="Calibri"/>
                <a:cs typeface="Calibri"/>
                <a:sym typeface="Calibri"/>
              </a:rPr>
              <a:t>Thank You</a:t>
            </a:r>
            <a:endParaRPr/>
          </a:p>
        </p:txBody>
      </p:sp>
      <p:cxnSp>
        <p:nvCxnSpPr>
          <p:cNvPr id="315" name="Google Shape;315;p18"/>
          <p:cNvCxnSpPr/>
          <p:nvPr/>
        </p:nvCxnSpPr>
        <p:spPr>
          <a:xfrm>
            <a:off x="4724400" y="3894594"/>
            <a:ext cx="2743200" cy="0"/>
          </a:xfrm>
          <a:prstGeom prst="straightConnector1">
            <a:avLst/>
          </a:prstGeom>
          <a:noFill/>
          <a:ln cap="flat" cmpd="sng" w="19050">
            <a:solidFill>
              <a:srgbClr val="7F7F7F"/>
            </a:solidFill>
            <a:prstDash val="solid"/>
            <a:miter lim="800000"/>
            <a:headEnd len="sm" w="sm" type="none"/>
            <a:tailEnd len="sm" w="sm" type="none"/>
          </a:ln>
        </p:spPr>
      </p:cxnSp>
      <p:cxnSp>
        <p:nvCxnSpPr>
          <p:cNvPr id="316" name="Google Shape;316;p18"/>
          <p:cNvCxnSpPr/>
          <p:nvPr/>
        </p:nvCxnSpPr>
        <p:spPr>
          <a:xfrm>
            <a:off x="0" y="6028863"/>
            <a:ext cx="12188825" cy="0"/>
          </a:xfrm>
          <a:prstGeom prst="straightConnector1">
            <a:avLst/>
          </a:prstGeom>
          <a:noFill/>
          <a:ln cap="flat" cmpd="sng" w="50800">
            <a:solidFill>
              <a:schemeClr val="lt1"/>
            </a:solidFill>
            <a:prstDash val="solid"/>
            <a:miter lim="800000"/>
            <a:headEnd len="sm" w="sm" type="none"/>
            <a:tailEnd len="sm" w="sm" type="none"/>
          </a:ln>
        </p:spPr>
      </p:cxn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222A35"/>
            </a:gs>
            <a:gs pos="97000">
              <a:srgbClr val="222A35"/>
            </a:gs>
            <a:gs pos="100000">
              <a:srgbClr val="85CFE1"/>
            </a:gs>
          </a:gsLst>
          <a:lin ang="5400000" scaled="0"/>
        </a:gradFill>
      </p:bgPr>
    </p:bg>
    <p:spTree>
      <p:nvGrpSpPr>
        <p:cNvPr id="108" name="Shape 108"/>
        <p:cNvGrpSpPr/>
        <p:nvPr/>
      </p:nvGrpSpPr>
      <p:grpSpPr>
        <a:xfrm>
          <a:off x="0" y="0"/>
          <a:ext cx="0" cy="0"/>
          <a:chOff x="0" y="0"/>
          <a:chExt cx="0" cy="0"/>
        </a:xfrm>
      </p:grpSpPr>
      <p:sp>
        <p:nvSpPr>
          <p:cNvPr id="109" name="Google Shape;109;p2"/>
          <p:cNvSpPr txBox="1"/>
          <p:nvPr/>
        </p:nvSpPr>
        <p:spPr>
          <a:xfrm flipH="1">
            <a:off x="2906780" y="3088759"/>
            <a:ext cx="6416041"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2800" u="none" cap="none" strike="noStrike">
                <a:solidFill>
                  <a:schemeClr val="lt1"/>
                </a:solidFill>
                <a:latin typeface="Calibri"/>
                <a:ea typeface="Calibri"/>
                <a:cs typeface="Calibri"/>
                <a:sym typeface="Calibri"/>
              </a:rPr>
              <a:t>Are you a resident in Bangalore?</a:t>
            </a:r>
            <a:endParaRPr b="1" sz="2800">
              <a:solidFill>
                <a:schemeClr val="lt1"/>
              </a:solidFill>
              <a:latin typeface="Calibri"/>
              <a:ea typeface="Calibri"/>
              <a:cs typeface="Calibri"/>
              <a:sym typeface="Calibri"/>
            </a:endParaRPr>
          </a:p>
        </p:txBody>
      </p:sp>
      <p:sp>
        <p:nvSpPr>
          <p:cNvPr id="110" name="Google Shape;110;p2"/>
          <p:cNvSpPr txBox="1"/>
          <p:nvPr/>
        </p:nvSpPr>
        <p:spPr>
          <a:xfrm>
            <a:off x="1067629" y="3088759"/>
            <a:ext cx="10235193"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800">
                <a:solidFill>
                  <a:schemeClr val="lt1"/>
                </a:solidFill>
                <a:latin typeface="Calibri"/>
                <a:ea typeface="Calibri"/>
                <a:cs typeface="Calibri"/>
                <a:sym typeface="Calibri"/>
              </a:rPr>
              <a:t>Frustrated with long waiting time and poor Interface ?</a:t>
            </a:r>
            <a:endParaRPr b="1" sz="2800">
              <a:solidFill>
                <a:schemeClr val="lt1"/>
              </a:solidFill>
              <a:latin typeface="Calibri"/>
              <a:ea typeface="Calibri"/>
              <a:cs typeface="Calibri"/>
              <a:sym typeface="Calibri"/>
            </a:endParaRPr>
          </a:p>
        </p:txBody>
      </p:sp>
      <p:sp>
        <p:nvSpPr>
          <p:cNvPr id="111" name="Google Shape;111;p2"/>
          <p:cNvSpPr txBox="1"/>
          <p:nvPr/>
        </p:nvSpPr>
        <p:spPr>
          <a:xfrm>
            <a:off x="812958" y="2265496"/>
            <a:ext cx="3058736"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800">
                <a:solidFill>
                  <a:schemeClr val="lt1"/>
                </a:solidFill>
                <a:latin typeface="Calibri"/>
                <a:ea typeface="Calibri"/>
                <a:cs typeface="Calibri"/>
                <a:sym typeface="Calibri"/>
              </a:rPr>
              <a:t>INTRODUCING…</a:t>
            </a:r>
            <a:endParaRPr b="1" sz="2800">
              <a:solidFill>
                <a:schemeClr val="lt1"/>
              </a:solidFill>
              <a:latin typeface="Calibri"/>
              <a:ea typeface="Calibri"/>
              <a:cs typeface="Calibri"/>
              <a:sym typeface="Calibri"/>
            </a:endParaRPr>
          </a:p>
        </p:txBody>
      </p:sp>
      <p:sp>
        <p:nvSpPr>
          <p:cNvPr id="112" name="Google Shape;112;p2"/>
          <p:cNvSpPr/>
          <p:nvPr/>
        </p:nvSpPr>
        <p:spPr>
          <a:xfrm>
            <a:off x="3935704" y="1426832"/>
            <a:ext cx="4395260" cy="1314451"/>
          </a:xfrm>
          <a:prstGeom prst="ellipse">
            <a:avLst/>
          </a:prstGeom>
          <a:solidFill>
            <a:schemeClr val="accent1"/>
          </a:solidFill>
          <a:ln cap="flat" cmpd="sng" w="12700">
            <a:solidFill>
              <a:srgbClr val="157057"/>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3" name="Google Shape;113;p2"/>
          <p:cNvSpPr txBox="1"/>
          <p:nvPr/>
        </p:nvSpPr>
        <p:spPr>
          <a:xfrm>
            <a:off x="4114899" y="1530058"/>
            <a:ext cx="4268670" cy="1107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6600">
                <a:solidFill>
                  <a:schemeClr val="lt1"/>
                </a:solidFill>
                <a:latin typeface="Calibri"/>
                <a:ea typeface="Calibri"/>
                <a:cs typeface="Calibri"/>
                <a:sym typeface="Calibri"/>
              </a:rPr>
              <a:t>TAXI CO-OP</a:t>
            </a:r>
            <a:endParaRPr b="1" sz="6600">
              <a:solidFill>
                <a:schemeClr val="lt1"/>
              </a:solidFill>
              <a:latin typeface="Calibri"/>
              <a:ea typeface="Calibri"/>
              <a:cs typeface="Calibri"/>
              <a:sym typeface="Calibri"/>
            </a:endParaRPr>
          </a:p>
        </p:txBody>
      </p:sp>
      <p:sp>
        <p:nvSpPr>
          <p:cNvPr id="114" name="Google Shape;114;p2"/>
          <p:cNvSpPr/>
          <p:nvPr/>
        </p:nvSpPr>
        <p:spPr>
          <a:xfrm rot="-5400000">
            <a:off x="5476109" y="-113573"/>
            <a:ext cx="1314450" cy="4395260"/>
          </a:xfrm>
          <a:prstGeom prst="arc">
            <a:avLst>
              <a:gd fmla="val 6415863" name="adj1"/>
              <a:gd fmla="val 6409313" name="adj2"/>
            </a:avLst>
          </a:prstGeom>
          <a:noFill/>
          <a:ln cap="flat" cmpd="sng" w="28575">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grpSp>
        <p:nvGrpSpPr>
          <p:cNvPr id="115" name="Google Shape;115;p2"/>
          <p:cNvGrpSpPr/>
          <p:nvPr/>
        </p:nvGrpSpPr>
        <p:grpSpPr>
          <a:xfrm>
            <a:off x="1501465" y="4366806"/>
            <a:ext cx="3677444" cy="914400"/>
            <a:chOff x="1501465" y="4366806"/>
            <a:chExt cx="3677444" cy="914400"/>
          </a:xfrm>
        </p:grpSpPr>
        <p:sp>
          <p:nvSpPr>
            <p:cNvPr id="116" name="Google Shape;116;p2"/>
            <p:cNvSpPr/>
            <p:nvPr/>
          </p:nvSpPr>
          <p:spPr>
            <a:xfrm>
              <a:off x="1501465" y="4366806"/>
              <a:ext cx="3677444" cy="914400"/>
            </a:xfrm>
            <a:prstGeom prst="roundRect">
              <a:avLst>
                <a:gd fmla="val 32222" name="adj"/>
              </a:avLst>
            </a:prstGeom>
            <a:gradFill>
              <a:gsLst>
                <a:gs pos="0">
                  <a:srgbClr val="FFC000"/>
                </a:gs>
                <a:gs pos="92000">
                  <a:srgbClr val="FFC000"/>
                </a:gs>
                <a:gs pos="100000">
                  <a:schemeClr val="dk1"/>
                </a:gs>
              </a:gsLst>
              <a:path path="circle">
                <a:fillToRect b="50%" l="50%" r="50%" t="50%"/>
              </a:path>
              <a:tileRect/>
            </a:gradFill>
            <a:ln cap="flat" cmpd="sng" w="12700">
              <a:solidFill>
                <a:srgbClr val="157057"/>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7" name="Google Shape;117;p2"/>
            <p:cNvSpPr txBox="1"/>
            <p:nvPr/>
          </p:nvSpPr>
          <p:spPr>
            <a:xfrm>
              <a:off x="1592907" y="4502834"/>
              <a:ext cx="3461694" cy="646331"/>
            </a:xfrm>
            <a:prstGeom prst="rect">
              <a:avLst/>
            </a:prstGeom>
            <a:gradFill>
              <a:gsLst>
                <a:gs pos="0">
                  <a:srgbClr val="FFC000"/>
                </a:gs>
                <a:gs pos="92000">
                  <a:srgbClr val="FFC000"/>
                </a:gs>
                <a:gs pos="100000">
                  <a:schemeClr val="dk1"/>
                </a:gs>
              </a:gsLst>
              <a:path path="circle">
                <a:fillToRect b="50%" l="50%" r="50%" t="50%"/>
              </a:path>
              <a:tileRect/>
            </a:gra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The advanced cloud-based system in the market</a:t>
              </a:r>
              <a:endParaRPr sz="1800">
                <a:solidFill>
                  <a:schemeClr val="dk1"/>
                </a:solidFill>
                <a:latin typeface="Arial"/>
                <a:ea typeface="Arial"/>
                <a:cs typeface="Arial"/>
                <a:sym typeface="Arial"/>
              </a:endParaRPr>
            </a:p>
          </p:txBody>
        </p:sp>
      </p:grpSp>
      <p:grpSp>
        <p:nvGrpSpPr>
          <p:cNvPr id="118" name="Google Shape;118;p2"/>
          <p:cNvGrpSpPr/>
          <p:nvPr/>
        </p:nvGrpSpPr>
        <p:grpSpPr>
          <a:xfrm>
            <a:off x="7002928" y="4356323"/>
            <a:ext cx="3677443" cy="914400"/>
            <a:chOff x="7002930" y="4356323"/>
            <a:chExt cx="3329790" cy="914400"/>
          </a:xfrm>
        </p:grpSpPr>
        <p:sp>
          <p:nvSpPr>
            <p:cNvPr id="119" name="Google Shape;119;p2"/>
            <p:cNvSpPr/>
            <p:nvPr/>
          </p:nvSpPr>
          <p:spPr>
            <a:xfrm>
              <a:off x="7002930" y="4356323"/>
              <a:ext cx="3329790" cy="914400"/>
            </a:xfrm>
            <a:prstGeom prst="roundRect">
              <a:avLst>
                <a:gd fmla="val 32222" name="adj"/>
              </a:avLst>
            </a:prstGeom>
            <a:gradFill>
              <a:gsLst>
                <a:gs pos="0">
                  <a:srgbClr val="FFC000"/>
                </a:gs>
                <a:gs pos="91000">
                  <a:srgbClr val="FFC000"/>
                </a:gs>
                <a:gs pos="100000">
                  <a:schemeClr val="dk1"/>
                </a:gs>
              </a:gsLst>
              <a:path path="circle">
                <a:fillToRect b="50%" l="50%" r="50%" t="50%"/>
              </a:path>
              <a:tileRect/>
            </a:gradFill>
            <a:ln cap="flat" cmpd="sng" w="12700">
              <a:solidFill>
                <a:srgbClr val="157057"/>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0" name="Google Shape;120;p2"/>
            <p:cNvSpPr txBox="1"/>
            <p:nvPr/>
          </p:nvSpPr>
          <p:spPr>
            <a:xfrm>
              <a:off x="7162800" y="4502833"/>
              <a:ext cx="3060700"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A one stop solution for all your struggles ;)</a:t>
              </a:r>
              <a:endParaRPr sz="1800">
                <a:solidFill>
                  <a:schemeClr val="dk1"/>
                </a:solidFill>
                <a:latin typeface="Arial"/>
                <a:ea typeface="Arial"/>
                <a:cs typeface="Arial"/>
                <a:sym typeface="Arial"/>
              </a:endParaRPr>
            </a:p>
          </p:txBody>
        </p:sp>
      </p:grpSp>
      <p:sp>
        <p:nvSpPr>
          <p:cNvPr id="121" name="Google Shape;121;p2"/>
          <p:cNvSpPr txBox="1"/>
          <p:nvPr/>
        </p:nvSpPr>
        <p:spPr>
          <a:xfrm>
            <a:off x="9255760" y="6296521"/>
            <a:ext cx="285496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now available in beta …………</a:t>
            </a:r>
            <a:endParaRPr sz="1800">
              <a:solidFill>
                <a:schemeClr val="lt1"/>
              </a:solidFill>
              <a:latin typeface="Calibri"/>
              <a:ea typeface="Calibri"/>
              <a:cs typeface="Calibri"/>
              <a:sym typeface="Calibri"/>
            </a:endParaRPr>
          </a:p>
        </p:txBody>
      </p:sp>
      <p:sp>
        <p:nvSpPr>
          <p:cNvPr id="122" name="Google Shape;122;p2"/>
          <p:cNvSpPr txBox="1"/>
          <p:nvPr/>
        </p:nvSpPr>
        <p:spPr>
          <a:xfrm>
            <a:off x="2431846" y="3108500"/>
            <a:ext cx="7506760"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800">
                <a:solidFill>
                  <a:schemeClr val="lt1"/>
                </a:solidFill>
                <a:latin typeface="Calibri"/>
                <a:ea typeface="Calibri"/>
                <a:cs typeface="Calibri"/>
                <a:sym typeface="Calibri"/>
              </a:rPr>
              <a:t>Tired of those legacy cab aggregators ?</a:t>
            </a:r>
            <a:endParaRPr b="1" sz="2800">
              <a:solidFill>
                <a:schemeClr val="lt1"/>
              </a:solidFill>
              <a:latin typeface="Calibri"/>
              <a:ea typeface="Calibri"/>
              <a:cs typeface="Calibri"/>
              <a:sym typeface="Calibri"/>
            </a:endParaRPr>
          </a:p>
        </p:txBody>
      </p:sp>
      <p:pic>
        <p:nvPicPr>
          <p:cNvPr id="123" name="Google Shape;123;p2" title="Animated Yellow Taxi"/>
          <p:cNvPicPr preferRelativeResize="0"/>
          <p:nvPr/>
        </p:nvPicPr>
        <p:blipFill rotWithShape="1">
          <a:blip r:embed="rId3">
            <a:alphaModFix/>
          </a:blip>
          <a:srcRect b="0" l="-1" r="1770" t="0"/>
          <a:stretch/>
        </p:blipFill>
        <p:spPr>
          <a:xfrm>
            <a:off x="8635842" y="1217843"/>
            <a:ext cx="2743200" cy="1570873"/>
          </a:xfrm>
          <a:prstGeom prst="rect">
            <a:avLst/>
          </a:prstGeom>
          <a:noFill/>
          <a:ln>
            <a:noFill/>
          </a:ln>
          <a:effectLst>
            <a:reflection blurRad="0" dir="5400000" dist="25400" endA="0" endPos="20000" fadeDir="5400000" kx="0" rotWithShape="0" algn="bl" stA="0" stPos="0" sy="-100000" ky="0"/>
          </a:effectLst>
        </p:spPr>
      </p:pic>
    </p:spTree>
  </p:cSld>
  <p:clrMapOvr>
    <a:masterClrMapping/>
  </p:clrMapOvr>
  <mc:AlternateContent>
    <mc:Choice Requires="p14">
      <p:transition spd="slow" p14:dur="3400">
        <p14:reveal dir="l"/>
      </p:transition>
    </mc:Choice>
    <mc:Fallback>
      <p:transition spd="med">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500"/>
                                  </p:stCondLst>
                                  <p:childTnLst>
                                    <p:set>
                                      <p:cBhvr>
                                        <p:cTn dur="1" fill="hold">
                                          <p:stCondLst>
                                            <p:cond delay="0"/>
                                          </p:stCondLst>
                                        </p:cTn>
                                        <p:tgtEl>
                                          <p:spTgt spid="109"/>
                                        </p:tgtEl>
                                        <p:attrNameLst>
                                          <p:attrName>style.visibility</p:attrName>
                                        </p:attrNameLst>
                                      </p:cBhvr>
                                      <p:to>
                                        <p:strVal val="visible"/>
                                      </p:to>
                                    </p:set>
                                    <p:animEffect filter="fade" transition="in">
                                      <p:cBhvr>
                                        <p:cTn dur="1500"/>
                                        <p:tgtEl>
                                          <p:spTgt spid="109"/>
                                        </p:tgtEl>
                                      </p:cBhvr>
                                    </p:animEffect>
                                  </p:childTnLst>
                                </p:cTn>
                              </p:par>
                            </p:childTnLst>
                          </p:cTn>
                        </p:par>
                        <p:par>
                          <p:cTn fill="hold">
                            <p:stCondLst>
                              <p:cond delay="1500"/>
                            </p:stCondLst>
                            <p:childTnLst>
                              <p:par>
                                <p:cTn fill="hold" nodeType="afterEffect" presetClass="exit" presetID="10" presetSubtype="0">
                                  <p:stCondLst>
                                    <p:cond delay="0"/>
                                  </p:stCondLst>
                                  <p:childTnLst>
                                    <p:animEffect filter="fade" transition="out">
                                      <p:cBhvr>
                                        <p:cTn dur="1500"/>
                                        <p:tgtEl>
                                          <p:spTgt spid="109"/>
                                        </p:tgtEl>
                                      </p:cBhvr>
                                    </p:animEffect>
                                    <p:set>
                                      <p:cBhvr>
                                        <p:cTn dur="1" fill="hold">
                                          <p:stCondLst>
                                            <p:cond delay="1500"/>
                                          </p:stCondLst>
                                        </p:cTn>
                                        <p:tgtEl>
                                          <p:spTgt spid="109"/>
                                        </p:tgtEl>
                                        <p:attrNameLst>
                                          <p:attrName>style.visibility</p:attrName>
                                        </p:attrNameLst>
                                      </p:cBhvr>
                                      <p:to>
                                        <p:strVal val="hidden"/>
                                      </p:to>
                                    </p:se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122"/>
                                        </p:tgtEl>
                                        <p:attrNameLst>
                                          <p:attrName>style.visibility</p:attrName>
                                        </p:attrNameLst>
                                      </p:cBhvr>
                                      <p:to>
                                        <p:strVal val="visible"/>
                                      </p:to>
                                    </p:set>
                                    <p:animEffect filter="fade" transition="in">
                                      <p:cBhvr>
                                        <p:cTn dur="1500"/>
                                        <p:tgtEl>
                                          <p:spTgt spid="122"/>
                                        </p:tgtEl>
                                      </p:cBhvr>
                                    </p:animEffect>
                                  </p:childTnLst>
                                </p:cTn>
                              </p:par>
                            </p:childTnLst>
                          </p:cTn>
                        </p:par>
                        <p:par>
                          <p:cTn fill="hold">
                            <p:stCondLst>
                              <p:cond delay="4500"/>
                            </p:stCondLst>
                            <p:childTnLst>
                              <p:par>
                                <p:cTn fill="hold" nodeType="afterEffect" presetClass="exit" presetID="10" presetSubtype="0">
                                  <p:stCondLst>
                                    <p:cond delay="0"/>
                                  </p:stCondLst>
                                  <p:childTnLst>
                                    <p:animEffect filter="fade" transition="out">
                                      <p:cBhvr>
                                        <p:cTn dur="1500"/>
                                        <p:tgtEl>
                                          <p:spTgt spid="122"/>
                                        </p:tgtEl>
                                      </p:cBhvr>
                                    </p:animEffect>
                                    <p:set>
                                      <p:cBhvr>
                                        <p:cTn dur="1" fill="hold">
                                          <p:stCondLst>
                                            <p:cond delay="1500"/>
                                          </p:stCondLst>
                                        </p:cTn>
                                        <p:tgtEl>
                                          <p:spTgt spid="122"/>
                                        </p:tgtEl>
                                        <p:attrNameLst>
                                          <p:attrName>style.visibility</p:attrName>
                                        </p:attrNameLst>
                                      </p:cBhvr>
                                      <p:to>
                                        <p:strVal val="hidden"/>
                                      </p:to>
                                    </p:set>
                                  </p:childTnLst>
                                </p:cTn>
                              </p:par>
                            </p:childTnLst>
                          </p:cTn>
                        </p:par>
                        <p:par>
                          <p:cTn fill="hold">
                            <p:stCondLst>
                              <p:cond delay="6000"/>
                            </p:stCondLst>
                            <p:childTnLst>
                              <p:par>
                                <p:cTn fill="hold" nodeType="afterEffect" presetClass="entr" presetID="10" presetSubtype="0">
                                  <p:stCondLst>
                                    <p:cond delay="0"/>
                                  </p:stCondLst>
                                  <p:childTnLst>
                                    <p:set>
                                      <p:cBhvr>
                                        <p:cTn dur="1" fill="hold">
                                          <p:stCondLst>
                                            <p:cond delay="0"/>
                                          </p:stCondLst>
                                        </p:cTn>
                                        <p:tgtEl>
                                          <p:spTgt spid="110"/>
                                        </p:tgtEl>
                                        <p:attrNameLst>
                                          <p:attrName>style.visibility</p:attrName>
                                        </p:attrNameLst>
                                      </p:cBhvr>
                                      <p:to>
                                        <p:strVal val="visible"/>
                                      </p:to>
                                    </p:set>
                                    <p:animEffect filter="fade" transition="in">
                                      <p:cBhvr>
                                        <p:cTn dur="1500"/>
                                        <p:tgtEl>
                                          <p:spTgt spid="110"/>
                                        </p:tgtEl>
                                      </p:cBhvr>
                                    </p:animEffect>
                                  </p:childTnLst>
                                </p:cTn>
                              </p:par>
                            </p:childTnLst>
                          </p:cTn>
                        </p:par>
                        <p:par>
                          <p:cTn fill="hold">
                            <p:stCondLst>
                              <p:cond delay="7500"/>
                            </p:stCondLst>
                            <p:childTnLst>
                              <p:par>
                                <p:cTn fill="hold" nodeType="afterEffect" presetClass="exit" presetID="10" presetSubtype="0">
                                  <p:stCondLst>
                                    <p:cond delay="0"/>
                                  </p:stCondLst>
                                  <p:childTnLst>
                                    <p:animEffect filter="fade" transition="out">
                                      <p:cBhvr>
                                        <p:cTn dur="1500"/>
                                        <p:tgtEl>
                                          <p:spTgt spid="110"/>
                                        </p:tgtEl>
                                      </p:cBhvr>
                                    </p:animEffect>
                                    <p:set>
                                      <p:cBhvr>
                                        <p:cTn dur="1" fill="hold">
                                          <p:stCondLst>
                                            <p:cond delay="1500"/>
                                          </p:stCondLst>
                                        </p:cTn>
                                        <p:tgtEl>
                                          <p:spTgt spid="110"/>
                                        </p:tgtEl>
                                        <p:attrNameLst>
                                          <p:attrName>style.visibility</p:attrName>
                                        </p:attrNameLst>
                                      </p:cBhvr>
                                      <p:to>
                                        <p:strVal val="hidden"/>
                                      </p:to>
                                    </p:set>
                                  </p:childTnLst>
                                </p:cTn>
                              </p:par>
                            </p:childTnLst>
                          </p:cTn>
                        </p:par>
                        <p:par>
                          <p:cTn fill="hold">
                            <p:stCondLst>
                              <p:cond delay="9000"/>
                            </p:stCondLst>
                            <p:childTnLst>
                              <p:par>
                                <p:cTn fill="hold" nodeType="afterEffect" presetClass="entr" presetID="10" presetSubtype="0">
                                  <p:stCondLst>
                                    <p:cond delay="0"/>
                                  </p:stCondLst>
                                  <p:childTnLst>
                                    <p:set>
                                      <p:cBhvr>
                                        <p:cTn dur="1" fill="hold">
                                          <p:stCondLst>
                                            <p:cond delay="0"/>
                                          </p:stCondLst>
                                        </p:cTn>
                                        <p:tgtEl>
                                          <p:spTgt spid="111"/>
                                        </p:tgtEl>
                                        <p:attrNameLst>
                                          <p:attrName>style.visibility</p:attrName>
                                        </p:attrNameLst>
                                      </p:cBhvr>
                                      <p:to>
                                        <p:strVal val="visible"/>
                                      </p:to>
                                    </p:set>
                                    <p:animEffect filter="fade" transition="in">
                                      <p:cBhvr>
                                        <p:cTn dur="1000"/>
                                        <p:tgtEl>
                                          <p:spTgt spid="111"/>
                                        </p:tgtEl>
                                      </p:cBhvr>
                                    </p:animEffect>
                                  </p:childTnLst>
                                </p:cTn>
                              </p:par>
                            </p:childTnLst>
                          </p:cTn>
                        </p:par>
                        <p:par>
                          <p:cTn fill="hold">
                            <p:stCondLst>
                              <p:cond delay="10000"/>
                            </p:stCondLst>
                            <p:childTnLst>
                              <p:par>
                                <p:cTn fill="hold" nodeType="afterEffect" presetClass="entr" presetID="10" presetSubtype="0">
                                  <p:stCondLst>
                                    <p:cond delay="0"/>
                                  </p:stCondLst>
                                  <p:childTnLst>
                                    <p:set>
                                      <p:cBhvr>
                                        <p:cTn dur="1" fill="hold">
                                          <p:stCondLst>
                                            <p:cond delay="0"/>
                                          </p:stCondLst>
                                        </p:cTn>
                                        <p:tgtEl>
                                          <p:spTgt spid="112"/>
                                        </p:tgtEl>
                                        <p:attrNameLst>
                                          <p:attrName>style.visibility</p:attrName>
                                        </p:attrNameLst>
                                      </p:cBhvr>
                                      <p:to>
                                        <p:strVal val="visible"/>
                                      </p:to>
                                    </p:set>
                                    <p:animEffect filter="fade" transition="in">
                                      <p:cBhvr>
                                        <p:cTn dur="1000"/>
                                        <p:tgtEl>
                                          <p:spTgt spid="112"/>
                                        </p:tgtEl>
                                      </p:cBhvr>
                                    </p:animEffect>
                                  </p:childTnLst>
                                </p:cTn>
                              </p:par>
                            </p:childTnLst>
                          </p:cTn>
                        </p:par>
                        <p:par>
                          <p:cTn fill="hold">
                            <p:stCondLst>
                              <p:cond delay="11000"/>
                            </p:stCondLst>
                            <p:childTnLst>
                              <p:par>
                                <p:cTn fill="hold" nodeType="afterEffect" presetClass="entr" presetID="10" presetSubtype="0">
                                  <p:stCondLst>
                                    <p:cond delay="0"/>
                                  </p:stCondLst>
                                  <p:childTnLst>
                                    <p:set>
                                      <p:cBhvr>
                                        <p:cTn dur="1" fill="hold">
                                          <p:stCondLst>
                                            <p:cond delay="0"/>
                                          </p:stCondLst>
                                        </p:cTn>
                                        <p:tgtEl>
                                          <p:spTgt spid="113"/>
                                        </p:tgtEl>
                                        <p:attrNameLst>
                                          <p:attrName>style.visibility</p:attrName>
                                        </p:attrNameLst>
                                      </p:cBhvr>
                                      <p:to>
                                        <p:strVal val="visible"/>
                                      </p:to>
                                    </p:set>
                                    <p:animEffect filter="fade" transition="in">
                                      <p:cBhvr>
                                        <p:cTn dur="1000"/>
                                        <p:tgtEl>
                                          <p:spTgt spid="113"/>
                                        </p:tgtEl>
                                      </p:cBhvr>
                                    </p:animEffect>
                                  </p:childTnLst>
                                </p:cTn>
                              </p:par>
                            </p:childTnLst>
                          </p:cTn>
                        </p:par>
                        <p:par>
                          <p:cTn fill="hold">
                            <p:stCondLst>
                              <p:cond delay="12000"/>
                            </p:stCondLst>
                            <p:childTnLst>
                              <p:par>
                                <p:cTn fill="hold" nodeType="afterEffect" presetClass="entr" presetID="10" presetSubtype="0">
                                  <p:stCondLst>
                                    <p:cond delay="0"/>
                                  </p:stCondLst>
                                  <p:childTnLst>
                                    <p:set>
                                      <p:cBhvr>
                                        <p:cTn dur="1" fill="hold">
                                          <p:stCondLst>
                                            <p:cond delay="0"/>
                                          </p:stCondLst>
                                        </p:cTn>
                                        <p:tgtEl>
                                          <p:spTgt spid="114"/>
                                        </p:tgtEl>
                                        <p:attrNameLst>
                                          <p:attrName>style.visibility</p:attrName>
                                        </p:attrNameLst>
                                      </p:cBhvr>
                                      <p:to>
                                        <p:strVal val="visible"/>
                                      </p:to>
                                    </p:set>
                                    <p:animEffect filter="fade" transition="in">
                                      <p:cBhvr>
                                        <p:cTn dur="500"/>
                                        <p:tgtEl>
                                          <p:spTgt spid="114"/>
                                        </p:tgtEl>
                                      </p:cBhvr>
                                    </p:animEffect>
                                  </p:childTnLst>
                                </p:cTn>
                              </p:par>
                            </p:childTnLst>
                          </p:cTn>
                        </p:par>
                        <p:par>
                          <p:cTn fill="hold">
                            <p:stCondLst>
                              <p:cond delay="12500"/>
                            </p:stCondLst>
                            <p:childTnLst>
                              <p:par>
                                <p:cTn fill="hold" nodeType="afterEffect" presetClass="entr" presetID="10" presetSubtype="0">
                                  <p:stCondLst>
                                    <p:cond delay="0"/>
                                  </p:stCondLst>
                                  <p:childTnLst>
                                    <p:set>
                                      <p:cBhvr>
                                        <p:cTn dur="1" fill="hold">
                                          <p:stCondLst>
                                            <p:cond delay="0"/>
                                          </p:stCondLst>
                                        </p:cTn>
                                        <p:tgtEl>
                                          <p:spTgt spid="123"/>
                                        </p:tgtEl>
                                        <p:attrNameLst>
                                          <p:attrName>style.visibility</p:attrName>
                                        </p:attrNameLst>
                                      </p:cBhvr>
                                      <p:to>
                                        <p:strVal val="visible"/>
                                      </p:to>
                                    </p:set>
                                    <p:animEffect filter="fade" transition="in">
                                      <p:cBhvr>
                                        <p:cTn dur="500"/>
                                        <p:tgtEl>
                                          <p:spTgt spid="123"/>
                                        </p:tgtEl>
                                      </p:cBhvr>
                                    </p:animEffect>
                                  </p:childTnLst>
                                </p:cTn>
                              </p:par>
                            </p:childTnLst>
                          </p:cTn>
                        </p:par>
                        <p:par>
                          <p:cTn fill="hold">
                            <p:stCondLst>
                              <p:cond delay="13000"/>
                            </p:stCondLst>
                            <p:childTnLst>
                              <p:par>
                                <p:cTn fill="hold" nodeType="afterEffect" presetClass="entr" presetID="10" presetSubtype="0">
                                  <p:stCondLst>
                                    <p:cond delay="0"/>
                                  </p:stCondLst>
                                  <p:childTnLst>
                                    <p:set>
                                      <p:cBhvr>
                                        <p:cTn dur="1" fill="hold">
                                          <p:stCondLst>
                                            <p:cond delay="0"/>
                                          </p:stCondLst>
                                        </p:cTn>
                                        <p:tgtEl>
                                          <p:spTgt spid="123"/>
                                        </p:tgtEl>
                                        <p:attrNameLst>
                                          <p:attrName>style.visibility</p:attrName>
                                        </p:attrNameLst>
                                      </p:cBhvr>
                                      <p:to>
                                        <p:strVal val="visible"/>
                                      </p:to>
                                    </p:set>
                                    <p:animEffect filter="fade" transition="in">
                                      <p:cBhvr>
                                        <p:cTn dur="5000"/>
                                        <p:tgtEl>
                                          <p:spTgt spid="123"/>
                                        </p:tgtEl>
                                      </p:cBhvr>
                                    </p:animEffect>
                                  </p:childTnLst>
                                </p:cTn>
                              </p:par>
                              <p:par>
                                <p:cTn fill="hold" nodeType="withEffect" presetClass="entr" presetID="10" presetSubtype="0">
                                  <p:stCondLst>
                                    <p:cond delay="0"/>
                                  </p:stCondLst>
                                  <p:childTnLst>
                                    <p:set>
                                      <p:cBhvr>
                                        <p:cTn dur="1" fill="hold">
                                          <p:stCondLst>
                                            <p:cond delay="0"/>
                                          </p:stCondLst>
                                        </p:cTn>
                                        <p:tgtEl>
                                          <p:spTgt spid="115"/>
                                        </p:tgtEl>
                                        <p:attrNameLst>
                                          <p:attrName>style.visibility</p:attrName>
                                        </p:attrNameLst>
                                      </p:cBhvr>
                                      <p:to>
                                        <p:strVal val="visible"/>
                                      </p:to>
                                    </p:set>
                                    <p:animEffect filter="fade" transition="in">
                                      <p:cBhvr>
                                        <p:cTn dur="500"/>
                                        <p:tgtEl>
                                          <p:spTgt spid="115"/>
                                        </p:tgtEl>
                                      </p:cBhvr>
                                    </p:animEffect>
                                  </p:childTnLst>
                                </p:cTn>
                              </p:par>
                              <p:par>
                                <p:cTn fill="hold" nodeType="withEffect" presetClass="entr" presetID="10" presetSubtype="0">
                                  <p:stCondLst>
                                    <p:cond delay="500"/>
                                  </p:stCondLst>
                                  <p:childTnLst>
                                    <p:set>
                                      <p:cBhvr>
                                        <p:cTn dur="1" fill="hold">
                                          <p:stCondLst>
                                            <p:cond delay="0"/>
                                          </p:stCondLst>
                                        </p:cTn>
                                        <p:tgtEl>
                                          <p:spTgt spid="118"/>
                                        </p:tgtEl>
                                        <p:attrNameLst>
                                          <p:attrName>style.visibility</p:attrName>
                                        </p:attrNameLst>
                                      </p:cBhvr>
                                      <p:to>
                                        <p:strVal val="visible"/>
                                      </p:to>
                                    </p:set>
                                    <p:animEffect filter="fade" transition="in">
                                      <p:cBhvr>
                                        <p:cTn dur="500"/>
                                        <p:tgtEl>
                                          <p:spTgt spid="118"/>
                                        </p:tgtEl>
                                      </p:cBhvr>
                                    </p:animEffect>
                                  </p:childTnLst>
                                </p:cTn>
                              </p:par>
                              <p:par>
                                <p:cTn fill="hold" nodeType="withEffect" presetClass="entr" presetID="10" presetSubtype="0">
                                  <p:stCondLst>
                                    <p:cond delay="1000"/>
                                  </p:stCondLst>
                                  <p:childTnLst>
                                    <p:set>
                                      <p:cBhvr>
                                        <p:cTn dur="1" fill="hold">
                                          <p:stCondLst>
                                            <p:cond delay="0"/>
                                          </p:stCondLst>
                                        </p:cTn>
                                        <p:tgtEl>
                                          <p:spTgt spid="121"/>
                                        </p:tgtEl>
                                        <p:attrNameLst>
                                          <p:attrName>style.visibility</p:attrName>
                                        </p:attrNameLst>
                                      </p:cBhvr>
                                      <p:to>
                                        <p:strVal val="visible"/>
                                      </p:to>
                                    </p:set>
                                    <p:animEffect filter="fade" transition="in">
                                      <p:cBhvr>
                                        <p:cTn dur="1000"/>
                                        <p:tgtEl>
                                          <p:spTgt spid="12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27" name="Shape 127"/>
        <p:cNvGrpSpPr/>
        <p:nvPr/>
      </p:nvGrpSpPr>
      <p:grpSpPr>
        <a:xfrm>
          <a:off x="0" y="0"/>
          <a:ext cx="0" cy="0"/>
          <a:chOff x="0" y="0"/>
          <a:chExt cx="0" cy="0"/>
        </a:xfrm>
      </p:grpSpPr>
      <p:sp>
        <p:nvSpPr>
          <p:cNvPr id="128" name="Google Shape;128;p3"/>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9" name="Google Shape;129;p3"/>
          <p:cNvSpPr txBox="1"/>
          <p:nvPr>
            <p:ph type="title"/>
          </p:nvPr>
        </p:nvSpPr>
        <p:spPr>
          <a:xfrm>
            <a:off x="838199" y="1093788"/>
            <a:ext cx="10506455" cy="2967208"/>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8000"/>
              <a:buFont typeface="Calibri"/>
              <a:buNone/>
            </a:pPr>
            <a:r>
              <a:rPr lang="en-US" sz="8000">
                <a:solidFill>
                  <a:schemeClr val="dk1"/>
                </a:solidFill>
                <a:latin typeface="Calibri"/>
                <a:ea typeface="Calibri"/>
                <a:cs typeface="Calibri"/>
                <a:sym typeface="Calibri"/>
              </a:rPr>
              <a:t>Welcome</a:t>
            </a:r>
            <a:endParaRPr/>
          </a:p>
        </p:txBody>
      </p:sp>
      <p:sp>
        <p:nvSpPr>
          <p:cNvPr id="130" name="Google Shape;130;p3"/>
          <p:cNvSpPr/>
          <p:nvPr/>
        </p:nvSpPr>
        <p:spPr>
          <a:xfrm>
            <a:off x="841248" y="4331166"/>
            <a:ext cx="10506456" cy="18288"/>
          </a:xfrm>
          <a:prstGeom prst="rect">
            <a:avLst/>
          </a:prstGeom>
          <a:solidFill>
            <a:srgbClr val="D5D5D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131" name="Google Shape;131;p3"/>
          <p:cNvSpPr/>
          <p:nvPr/>
        </p:nvSpPr>
        <p:spPr>
          <a:xfrm rot="5400000">
            <a:off x="9346882" y="2348839"/>
            <a:ext cx="54864" cy="3946779"/>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500"/>
                                  </p:stCondLst>
                                  <p:childTnLst>
                                    <p:set>
                                      <p:cBhvr>
                                        <p:cTn dur="1" fill="hold">
                                          <p:stCondLst>
                                            <p:cond delay="0"/>
                                          </p:stCondLst>
                                        </p:cTn>
                                        <p:tgtEl>
                                          <p:spTgt spid="129"/>
                                        </p:tgtEl>
                                        <p:attrNameLst>
                                          <p:attrName>style.visibility</p:attrName>
                                        </p:attrNameLst>
                                      </p:cBhvr>
                                      <p:to>
                                        <p:strVal val="visible"/>
                                      </p:to>
                                    </p:set>
                                    <p:animEffect filter="fade" transition="in">
                                      <p:cBhvr>
                                        <p:cTn dur="700"/>
                                        <p:tgtEl>
                                          <p:spTgt spid="12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pic>
        <p:nvPicPr>
          <p:cNvPr descr="Diagram&#10;&#10;Description automatically generated" id="136" name="Google Shape;136;p4"/>
          <p:cNvPicPr preferRelativeResize="0"/>
          <p:nvPr/>
        </p:nvPicPr>
        <p:blipFill rotWithShape="1">
          <a:blip r:embed="rId3">
            <a:alphaModFix/>
          </a:blip>
          <a:srcRect b="0" l="0" r="0" t="0"/>
          <a:stretch/>
        </p:blipFill>
        <p:spPr>
          <a:xfrm>
            <a:off x="43962" y="335175"/>
            <a:ext cx="4413738" cy="3365314"/>
          </a:xfrm>
          <a:prstGeom prst="rect">
            <a:avLst/>
          </a:prstGeom>
          <a:solidFill>
            <a:srgbClr val="ECECEC"/>
          </a:solidFill>
          <a:ln cap="sq" cmpd="sng" w="190500">
            <a:solidFill>
              <a:srgbClr val="FFFFFF"/>
            </a:solidFill>
            <a:prstDash val="solid"/>
            <a:miter lim="800000"/>
            <a:headEnd len="sm" w="sm" type="none"/>
            <a:tailEnd len="sm" w="sm" type="none"/>
          </a:ln>
          <a:effectLst>
            <a:outerShdw blurRad="65000" kx="195000" rotWithShape="0" algn="tl" dir="12900000" dist="50800" ky="145000">
              <a:srgbClr val="000000">
                <a:alpha val="29803"/>
              </a:srgbClr>
            </a:outerShdw>
          </a:effectLst>
        </p:spPr>
      </p:pic>
      <p:sp>
        <p:nvSpPr>
          <p:cNvPr id="137" name="Google Shape;137;p4"/>
          <p:cNvSpPr txBox="1"/>
          <p:nvPr/>
        </p:nvSpPr>
        <p:spPr>
          <a:xfrm>
            <a:off x="5096605" y="3000725"/>
            <a:ext cx="6553203" cy="52322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n-US" sz="2800">
                <a:solidFill>
                  <a:schemeClr val="dk1"/>
                </a:solidFill>
                <a:latin typeface="Calibri"/>
                <a:ea typeface="Calibri"/>
                <a:cs typeface="Calibri"/>
                <a:sym typeface="Calibri"/>
              </a:rPr>
              <a:t>Location based Taxi Aggregator and Selector</a:t>
            </a:r>
            <a:endParaRPr sz="2800">
              <a:solidFill>
                <a:schemeClr val="dk1"/>
              </a:solidFill>
              <a:latin typeface="Calibri"/>
              <a:ea typeface="Calibri"/>
              <a:cs typeface="Calibri"/>
              <a:sym typeface="Calibri"/>
            </a:endParaRPr>
          </a:p>
        </p:txBody>
      </p:sp>
      <p:sp>
        <p:nvSpPr>
          <p:cNvPr id="138" name="Google Shape;138;p4"/>
          <p:cNvSpPr txBox="1"/>
          <p:nvPr/>
        </p:nvSpPr>
        <p:spPr>
          <a:xfrm>
            <a:off x="729762" y="4686299"/>
            <a:ext cx="3042137"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u="sng">
                <a:solidFill>
                  <a:schemeClr val="dk1"/>
                </a:solidFill>
                <a:latin typeface="Calibri"/>
                <a:ea typeface="Calibri"/>
                <a:cs typeface="Calibri"/>
                <a:sym typeface="Calibri"/>
              </a:rPr>
              <a:t>Designed and Developed By</a:t>
            </a:r>
            <a:r>
              <a:rPr lang="en-US" sz="1800">
                <a:solidFill>
                  <a:schemeClr val="dk1"/>
                </a:solidFill>
                <a:latin typeface="Calibri"/>
                <a:ea typeface="Calibri"/>
                <a:cs typeface="Calibri"/>
                <a:sym typeface="Calibri"/>
              </a:rPr>
              <a:t>,</a:t>
            </a:r>
            <a:endParaRPr/>
          </a:p>
        </p:txBody>
      </p:sp>
      <p:sp>
        <p:nvSpPr>
          <p:cNvPr id="139" name="Google Shape;139;p4"/>
          <p:cNvSpPr txBox="1"/>
          <p:nvPr/>
        </p:nvSpPr>
        <p:spPr>
          <a:xfrm>
            <a:off x="5096605" y="2464992"/>
            <a:ext cx="6553203" cy="52322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2800">
                <a:solidFill>
                  <a:schemeClr val="dk1"/>
                </a:solidFill>
                <a:latin typeface="Calibri"/>
                <a:ea typeface="Calibri"/>
                <a:cs typeface="Calibri"/>
                <a:sym typeface="Calibri"/>
              </a:rPr>
              <a:t>CAPSTONE PROJECT</a:t>
            </a:r>
            <a:endParaRPr b="1" sz="2800">
              <a:solidFill>
                <a:schemeClr val="dk1"/>
              </a:solidFill>
              <a:latin typeface="Calibri"/>
              <a:ea typeface="Calibri"/>
              <a:cs typeface="Calibri"/>
              <a:sym typeface="Calibri"/>
            </a:endParaRPr>
          </a:p>
        </p:txBody>
      </p:sp>
      <p:graphicFrame>
        <p:nvGraphicFramePr>
          <p:cNvPr id="140" name="Google Shape;140;p4"/>
          <p:cNvGraphicFramePr/>
          <p:nvPr/>
        </p:nvGraphicFramePr>
        <p:xfrm>
          <a:off x="1812193" y="5274082"/>
          <a:ext cx="3000000" cy="3000000"/>
        </p:xfrm>
        <a:graphic>
          <a:graphicData uri="http://schemas.openxmlformats.org/drawingml/2006/table">
            <a:tbl>
              <a:tblPr bandRow="1" firstRow="1">
                <a:gradFill>
                  <a:gsLst>
                    <a:gs pos="0">
                      <a:srgbClr val="9BB4D5"/>
                    </a:gs>
                    <a:gs pos="50000">
                      <a:srgbClr val="8EA8CB"/>
                    </a:gs>
                    <a:gs pos="100000">
                      <a:srgbClr val="799BC7"/>
                    </a:gs>
                  </a:gsLst>
                  <a:lin ang="5400000" scaled="0"/>
                </a:gradFill>
                <a:tableStyleId>{9AD83F7F-8F04-415D-BB7C-9CD871A97739}</a:tableStyleId>
              </a:tblPr>
              <a:tblGrid>
                <a:gridCol w="2709325"/>
                <a:gridCol w="1354675"/>
                <a:gridCol w="1354675"/>
                <a:gridCol w="2709325"/>
              </a:tblGrid>
              <a:tr h="370850">
                <a:tc>
                  <a:txBody>
                    <a:bodyPr/>
                    <a:lstStyle/>
                    <a:p>
                      <a:pPr indent="0" lvl="0" marL="0" marR="0" rtl="0" algn="ctr">
                        <a:spcBef>
                          <a:spcPts val="0"/>
                        </a:spcBef>
                        <a:spcAft>
                          <a:spcPts val="0"/>
                        </a:spcAft>
                        <a:buNone/>
                      </a:pPr>
                      <a:r>
                        <a:rPr lang="en-US" sz="1800" u="none" cap="none" strike="noStrike"/>
                        <a:t>ANKITA SHREYA</a:t>
                      </a:r>
                      <a:endParaRPr sz="1800" u="none" cap="none" strike="noStrike"/>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
                  <a:txBody>
                    <a:bodyPr/>
                    <a:lstStyle/>
                    <a:p>
                      <a:pPr indent="0" lvl="0" marL="0" marR="0" rtl="0" algn="ctr">
                        <a:lnSpc>
                          <a:spcPct val="100000"/>
                        </a:lnSpc>
                        <a:spcBef>
                          <a:spcPts val="0"/>
                        </a:spcBef>
                        <a:spcAft>
                          <a:spcPts val="0"/>
                        </a:spcAft>
                        <a:buClr>
                          <a:schemeClr val="dk1"/>
                        </a:buClr>
                        <a:buSzPts val="1800"/>
                        <a:buFont typeface="Calibri"/>
                        <a:buNone/>
                      </a:pPr>
                      <a:r>
                        <a:rPr lang="en-US" sz="1800" u="none" cap="none" strike="noStrike"/>
                        <a:t>ANDLIBMEHNDI NAQVI</a:t>
                      </a:r>
                      <a:endParaRPr sz="1800" u="none" cap="none" strike="noStrike"/>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a:txBody>
                    <a:bodyPr/>
                    <a:lstStyle/>
                    <a:p>
                      <a:pPr indent="0" lvl="0" marL="0" marR="0" rtl="0" algn="ctr">
                        <a:lnSpc>
                          <a:spcPct val="100000"/>
                        </a:lnSpc>
                        <a:spcBef>
                          <a:spcPts val="0"/>
                        </a:spcBef>
                        <a:spcAft>
                          <a:spcPts val="0"/>
                        </a:spcAft>
                        <a:buClr>
                          <a:schemeClr val="dk1"/>
                        </a:buClr>
                        <a:buSzPts val="1800"/>
                        <a:buFont typeface="Calibri"/>
                        <a:buNone/>
                      </a:pPr>
                      <a:r>
                        <a:rPr lang="en-US" sz="1800" u="none" cap="none" strike="noStrike"/>
                        <a:t>HARSHIV VIKRAM SHA</a:t>
                      </a:r>
                      <a:endParaRPr sz="1800" u="none" cap="none" strike="noStrike"/>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370850">
                <a:tc gridSpan="2">
                  <a:txBody>
                    <a:bodyPr/>
                    <a:lstStyle/>
                    <a:p>
                      <a:pPr indent="0" lvl="0" marL="0" marR="0" rtl="0" algn="ctr">
                        <a:spcBef>
                          <a:spcPts val="0"/>
                        </a:spcBef>
                        <a:spcAft>
                          <a:spcPts val="0"/>
                        </a:spcAft>
                        <a:buNone/>
                      </a:pPr>
                      <a:r>
                        <a:rPr b="1" lang="en-US" sz="1800" u="none" cap="none" strike="noStrike">
                          <a:solidFill>
                            <a:schemeClr val="lt1"/>
                          </a:solidFill>
                        </a:rPr>
                        <a:t>SREENATH KIZHEMADAM</a:t>
                      </a:r>
                      <a:endParaRPr b="1" sz="1800" u="none" cap="none" strike="noStrike">
                        <a:solidFill>
                          <a:schemeClr val="lt1"/>
                        </a:solidFill>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gridSpan="2">
                  <a:txBody>
                    <a:bodyPr/>
                    <a:lstStyle/>
                    <a:p>
                      <a:pPr indent="0" lvl="0" marL="0" marR="0" rtl="0" algn="ctr">
                        <a:spcBef>
                          <a:spcPts val="0"/>
                        </a:spcBef>
                        <a:spcAft>
                          <a:spcPts val="0"/>
                        </a:spcAft>
                        <a:buNone/>
                      </a:pPr>
                      <a:r>
                        <a:rPr b="1" lang="en-US" sz="1800" u="none" cap="none" strike="noStrike">
                          <a:solidFill>
                            <a:schemeClr val="lt1"/>
                          </a:solidFill>
                        </a:rPr>
                        <a:t>NISCHITA SHETTY</a:t>
                      </a:r>
                      <a:endParaRPr b="1" sz="1800" u="none" cap="none" strike="noStrike">
                        <a:solidFill>
                          <a:schemeClr val="lt1"/>
                        </a:solidFill>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r>
              <a:tr h="370850">
                <a:tc gridSpan="4">
                  <a:txBody>
                    <a:bodyPr/>
                    <a:lstStyle/>
                    <a:p>
                      <a:pPr indent="0" lvl="0" marL="0" marR="0" rtl="0" algn="ctr">
                        <a:spcBef>
                          <a:spcPts val="0"/>
                        </a:spcBef>
                        <a:spcAft>
                          <a:spcPts val="0"/>
                        </a:spcAft>
                        <a:buNone/>
                      </a:pPr>
                      <a:r>
                        <a:rPr b="1" lang="en-US" sz="1800" u="none" cap="none" strike="noStrike">
                          <a:solidFill>
                            <a:schemeClr val="lt1"/>
                          </a:solidFill>
                        </a:rPr>
                        <a:t>VIGNESH KUMAR</a:t>
                      </a:r>
                      <a:endParaRPr b="1" sz="1800" u="none" cap="none" strike="noStrike">
                        <a:solidFill>
                          <a:schemeClr val="lt1"/>
                        </a:solidFill>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r>
            </a:tbl>
          </a:graphicData>
        </a:graphic>
      </p:graphicFrame>
      <p:cxnSp>
        <p:nvCxnSpPr>
          <p:cNvPr id="141" name="Google Shape;141;p4"/>
          <p:cNvCxnSpPr/>
          <p:nvPr/>
        </p:nvCxnSpPr>
        <p:spPr>
          <a:xfrm>
            <a:off x="5212080" y="3520128"/>
            <a:ext cx="6314635" cy="0"/>
          </a:xfrm>
          <a:prstGeom prst="straightConnector1">
            <a:avLst/>
          </a:prstGeom>
          <a:noFill/>
          <a:ln cap="flat" cmpd="sng" w="57150">
            <a:solidFill>
              <a:srgbClr val="BC770B"/>
            </a:solidFill>
            <a:prstDash val="solid"/>
            <a:miter lim="800000"/>
            <a:headEnd len="sm" w="sm" type="none"/>
            <a:tailEnd len="sm" w="sm" type="none"/>
          </a:ln>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5" name="Shape 145"/>
        <p:cNvGrpSpPr/>
        <p:nvPr/>
      </p:nvGrpSpPr>
      <p:grpSpPr>
        <a:xfrm>
          <a:off x="0" y="0"/>
          <a:ext cx="0" cy="0"/>
          <a:chOff x="0" y="0"/>
          <a:chExt cx="0" cy="0"/>
        </a:xfrm>
      </p:grpSpPr>
      <p:sp>
        <p:nvSpPr>
          <p:cNvPr id="146" name="Google Shape;146;p5"/>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7" name="Google Shape;147;p5"/>
          <p:cNvSpPr/>
          <p:nvPr/>
        </p:nvSpPr>
        <p:spPr>
          <a:xfrm flipH="1" rot="-2700000">
            <a:off x="-376156" y="-253670"/>
            <a:ext cx="1827638" cy="1376989"/>
          </a:xfrm>
          <a:custGeom>
            <a:rect b="b" l="l" r="r" t="t"/>
            <a:pathLst>
              <a:path extrusionOk="0" h="1376989" w="1827638">
                <a:moveTo>
                  <a:pt x="0" y="987379"/>
                </a:moveTo>
                <a:lnTo>
                  <a:pt x="987379" y="0"/>
                </a:lnTo>
                <a:lnTo>
                  <a:pt x="1827638" y="840260"/>
                </a:lnTo>
                <a:lnTo>
                  <a:pt x="1827638" y="1376989"/>
                </a:lnTo>
                <a:lnTo>
                  <a:pt x="0" y="1376989"/>
                </a:lnTo>
                <a:close/>
              </a:path>
            </a:pathLst>
          </a:custGeom>
          <a:solidFill>
            <a:schemeClr val="accent1">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8" name="Google Shape;148;p5"/>
          <p:cNvSpPr/>
          <p:nvPr/>
        </p:nvSpPr>
        <p:spPr>
          <a:xfrm flipH="1" rot="-2700000">
            <a:off x="891641" y="422146"/>
            <a:ext cx="645368" cy="645368"/>
          </a:xfrm>
          <a:prstGeom prst="rect">
            <a:avLst/>
          </a:prstGeom>
          <a:solidFill>
            <a:schemeClr val="accent1">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9" name="Google Shape;149;p5"/>
          <p:cNvSpPr/>
          <p:nvPr/>
        </p:nvSpPr>
        <p:spPr>
          <a:xfrm flipH="1" rot="-2700000">
            <a:off x="10043482" y="655140"/>
            <a:ext cx="687472" cy="687472"/>
          </a:xfrm>
          <a:prstGeom prst="rect">
            <a:avLst/>
          </a:prstGeom>
          <a:solidFill>
            <a:schemeClr val="accent4">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0" name="Google Shape;150;p5"/>
          <p:cNvSpPr/>
          <p:nvPr/>
        </p:nvSpPr>
        <p:spPr>
          <a:xfrm flipH="1" rot="10800000">
            <a:off x="9356643" y="0"/>
            <a:ext cx="2835357" cy="1480837"/>
          </a:xfrm>
          <a:custGeom>
            <a:rect b="b" l="l" r="r" t="t"/>
            <a:pathLst>
              <a:path extrusionOk="0" h="1480837" w="2835357">
                <a:moveTo>
                  <a:pt x="2835357" y="1480837"/>
                </a:moveTo>
                <a:lnTo>
                  <a:pt x="0" y="1480837"/>
                </a:lnTo>
                <a:lnTo>
                  <a:pt x="1552727" y="0"/>
                </a:lnTo>
                <a:lnTo>
                  <a:pt x="2835357" y="1223245"/>
                </a:lnTo>
                <a:close/>
              </a:path>
            </a:pathLst>
          </a:custGeom>
          <a:solidFill>
            <a:schemeClr val="accent4">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1" name="Google Shape;151;p5"/>
          <p:cNvSpPr/>
          <p:nvPr/>
        </p:nvSpPr>
        <p:spPr>
          <a:xfrm flipH="1">
            <a:off x="7976344" y="6115501"/>
            <a:ext cx="1494513" cy="742499"/>
          </a:xfrm>
          <a:prstGeom prst="triangle">
            <a:avLst>
              <a:gd fmla="val 50000" name="adj"/>
            </a:avLst>
          </a:prstGeom>
          <a:solidFill>
            <a:schemeClr val="accent1">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2" name="Google Shape;152;p5"/>
          <p:cNvSpPr/>
          <p:nvPr/>
        </p:nvSpPr>
        <p:spPr>
          <a:xfrm flipH="1">
            <a:off x="7604080" y="6453143"/>
            <a:ext cx="814903" cy="404857"/>
          </a:xfrm>
          <a:prstGeom prst="triangle">
            <a:avLst>
              <a:gd fmla="val 50000" name="adj"/>
            </a:avLst>
          </a:prstGeom>
          <a:solidFill>
            <a:schemeClr val="accent1">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Diagram&#10;&#10;Description automatically generated" id="153" name="Google Shape;153;p5"/>
          <p:cNvPicPr preferRelativeResize="0"/>
          <p:nvPr/>
        </p:nvPicPr>
        <p:blipFill rotWithShape="1">
          <a:blip r:embed="rId3">
            <a:alphaModFix/>
          </a:blip>
          <a:srcRect b="0" l="0" r="0" t="0"/>
          <a:stretch/>
        </p:blipFill>
        <p:spPr>
          <a:xfrm>
            <a:off x="73152" y="495965"/>
            <a:ext cx="12036552" cy="594281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7" name="Shape 157"/>
        <p:cNvGrpSpPr/>
        <p:nvPr/>
      </p:nvGrpSpPr>
      <p:grpSpPr>
        <a:xfrm>
          <a:off x="0" y="0"/>
          <a:ext cx="0" cy="0"/>
          <a:chOff x="0" y="0"/>
          <a:chExt cx="0" cy="0"/>
        </a:xfrm>
      </p:grpSpPr>
      <p:sp>
        <p:nvSpPr>
          <p:cNvPr id="158" name="Google Shape;158;p6"/>
          <p:cNvSpPr txBox="1"/>
          <p:nvPr>
            <p:ph type="title"/>
          </p:nvPr>
        </p:nvSpPr>
        <p:spPr>
          <a:xfrm>
            <a:off x="391378" y="320675"/>
            <a:ext cx="11407487"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5400"/>
              <a:buFont typeface="Calibri"/>
              <a:buNone/>
            </a:pPr>
            <a:r>
              <a:rPr lang="en-US" sz="5400"/>
              <a:t>Salient Features </a:t>
            </a:r>
            <a:endParaRPr sz="5400"/>
          </a:p>
        </p:txBody>
      </p:sp>
      <p:grpSp>
        <p:nvGrpSpPr>
          <p:cNvPr id="159" name="Google Shape;159;p6"/>
          <p:cNvGrpSpPr/>
          <p:nvPr/>
        </p:nvGrpSpPr>
        <p:grpSpPr>
          <a:xfrm>
            <a:off x="391379" y="1826156"/>
            <a:ext cx="11407487" cy="4350274"/>
            <a:chOff x="0" y="531"/>
            <a:chExt cx="11407487" cy="4350274"/>
          </a:xfrm>
        </p:grpSpPr>
        <p:sp>
          <p:nvSpPr>
            <p:cNvPr id="160" name="Google Shape;160;p6"/>
            <p:cNvSpPr/>
            <p:nvPr/>
          </p:nvSpPr>
          <p:spPr>
            <a:xfrm>
              <a:off x="0" y="531"/>
              <a:ext cx="11407487" cy="1242935"/>
            </a:xfrm>
            <a:prstGeom prst="roundRect">
              <a:avLst>
                <a:gd fmla="val 10000" name="adj"/>
              </a:avLst>
            </a:prstGeom>
            <a:solidFill>
              <a:srgbClr val="88C1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6"/>
            <p:cNvSpPr/>
            <p:nvPr/>
          </p:nvSpPr>
          <p:spPr>
            <a:xfrm>
              <a:off x="375988" y="280191"/>
              <a:ext cx="683614" cy="683614"/>
            </a:xfrm>
            <a:prstGeom prst="rect">
              <a:avLst/>
            </a:prstGeom>
            <a:blipFill rotWithShape="1">
              <a:blip r:embed="rId3">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6"/>
            <p:cNvSpPr/>
            <p:nvPr/>
          </p:nvSpPr>
          <p:spPr>
            <a:xfrm>
              <a:off x="1435590" y="531"/>
              <a:ext cx="9971896" cy="1242935"/>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6"/>
            <p:cNvSpPr txBox="1"/>
            <p:nvPr/>
          </p:nvSpPr>
          <p:spPr>
            <a:xfrm>
              <a:off x="1435590" y="531"/>
              <a:ext cx="9971896" cy="1242935"/>
            </a:xfrm>
            <a:prstGeom prst="rect">
              <a:avLst/>
            </a:prstGeom>
            <a:noFill/>
            <a:ln>
              <a:noFill/>
            </a:ln>
          </p:spPr>
          <p:txBody>
            <a:bodyPr anchorCtr="0" anchor="ctr" bIns="131525" lIns="131525" spcFirstLastPara="1" rIns="131525" wrap="square" tIns="131525">
              <a:noAutofit/>
            </a:bodyPr>
            <a:lstStyle/>
            <a:p>
              <a:pPr indent="0" lvl="0" marL="0" marR="0" rtl="0" algn="l">
                <a:lnSpc>
                  <a:spcPct val="100000"/>
                </a:lnSpc>
                <a:spcBef>
                  <a:spcPts val="0"/>
                </a:spcBef>
                <a:spcAft>
                  <a:spcPts val="0"/>
                </a:spcAft>
                <a:buClr>
                  <a:schemeClr val="dk1"/>
                </a:buClr>
                <a:buSzPts val="2400"/>
                <a:buFont typeface="Calibri"/>
                <a:buNone/>
              </a:pPr>
              <a:r>
                <a:rPr lang="en-US" sz="2400">
                  <a:solidFill>
                    <a:schemeClr val="dk1"/>
                  </a:solidFill>
                  <a:latin typeface="Calibri"/>
                  <a:ea typeface="Calibri"/>
                  <a:cs typeface="Calibri"/>
                  <a:sym typeface="Calibri"/>
                </a:rPr>
                <a:t>A Microservices based architecture completely built on AWS tech stack for continuous integration and delivery.</a:t>
              </a:r>
              <a:endParaRPr/>
            </a:p>
          </p:txBody>
        </p:sp>
        <p:sp>
          <p:nvSpPr>
            <p:cNvPr id="164" name="Google Shape;164;p6"/>
            <p:cNvSpPr/>
            <p:nvPr/>
          </p:nvSpPr>
          <p:spPr>
            <a:xfrm>
              <a:off x="0" y="1554201"/>
              <a:ext cx="11407487" cy="1242935"/>
            </a:xfrm>
            <a:prstGeom prst="roundRect">
              <a:avLst>
                <a:gd fmla="val 10000" name="adj"/>
              </a:avLst>
            </a:prstGeom>
            <a:solidFill>
              <a:srgbClr val="33AF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6"/>
            <p:cNvSpPr/>
            <p:nvPr/>
          </p:nvSpPr>
          <p:spPr>
            <a:xfrm>
              <a:off x="375988" y="1833861"/>
              <a:ext cx="683614" cy="683614"/>
            </a:xfrm>
            <a:prstGeom prst="rect">
              <a:avLst/>
            </a:prstGeom>
            <a:blipFill rotWithShape="1">
              <a:blip r:embed="rId4">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6"/>
            <p:cNvSpPr/>
            <p:nvPr/>
          </p:nvSpPr>
          <p:spPr>
            <a:xfrm>
              <a:off x="1435590" y="1554201"/>
              <a:ext cx="9971896" cy="1242935"/>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6"/>
            <p:cNvSpPr txBox="1"/>
            <p:nvPr/>
          </p:nvSpPr>
          <p:spPr>
            <a:xfrm>
              <a:off x="1435590" y="1554201"/>
              <a:ext cx="9971896" cy="1242935"/>
            </a:xfrm>
            <a:prstGeom prst="rect">
              <a:avLst/>
            </a:prstGeom>
            <a:noFill/>
            <a:ln>
              <a:noFill/>
            </a:ln>
          </p:spPr>
          <p:txBody>
            <a:bodyPr anchorCtr="0" anchor="ctr" bIns="131525" lIns="131525" spcFirstLastPara="1" rIns="131525" wrap="square" tIns="131525">
              <a:noAutofit/>
            </a:bodyPr>
            <a:lstStyle/>
            <a:p>
              <a:pPr indent="0" lvl="0" marL="0" marR="0" rtl="0" algn="l">
                <a:lnSpc>
                  <a:spcPct val="100000"/>
                </a:lnSpc>
                <a:spcBef>
                  <a:spcPts val="0"/>
                </a:spcBef>
                <a:spcAft>
                  <a:spcPts val="0"/>
                </a:spcAft>
                <a:buClr>
                  <a:schemeClr val="dk1"/>
                </a:buClr>
                <a:buSzPts val="2400"/>
                <a:buFont typeface="Calibri"/>
                <a:buNone/>
              </a:pPr>
              <a:r>
                <a:rPr lang="en-US" sz="2400">
                  <a:solidFill>
                    <a:schemeClr val="dk1"/>
                  </a:solidFill>
                  <a:latin typeface="Calibri"/>
                  <a:ea typeface="Calibri"/>
                  <a:cs typeface="Calibri"/>
                  <a:sym typeface="Calibri"/>
                </a:rPr>
                <a:t>MongoDB: A Horizontally scalable NoSQL Database for storing and modelling semi-structured and unstructured data with support for Geospatial Data.</a:t>
              </a:r>
              <a:endParaRPr/>
            </a:p>
          </p:txBody>
        </p:sp>
        <p:sp>
          <p:nvSpPr>
            <p:cNvPr id="168" name="Google Shape;168;p6"/>
            <p:cNvSpPr/>
            <p:nvPr/>
          </p:nvSpPr>
          <p:spPr>
            <a:xfrm>
              <a:off x="0" y="3107870"/>
              <a:ext cx="11407487" cy="1242935"/>
            </a:xfrm>
            <a:prstGeom prst="roundRect">
              <a:avLst>
                <a:gd fmla="val 10000" name="adj"/>
              </a:avLst>
            </a:prstGeom>
            <a:solidFill>
              <a:srgbClr val="1A6F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6"/>
            <p:cNvSpPr/>
            <p:nvPr/>
          </p:nvSpPr>
          <p:spPr>
            <a:xfrm>
              <a:off x="375988" y="3387531"/>
              <a:ext cx="683614" cy="683614"/>
            </a:xfrm>
            <a:prstGeom prst="rect">
              <a:avLst/>
            </a:prstGeom>
            <a:blipFill rotWithShape="1">
              <a:blip r:embed="rId5">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6"/>
            <p:cNvSpPr/>
            <p:nvPr/>
          </p:nvSpPr>
          <p:spPr>
            <a:xfrm>
              <a:off x="1435590" y="3107870"/>
              <a:ext cx="9971896" cy="1242935"/>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6"/>
            <p:cNvSpPr txBox="1"/>
            <p:nvPr/>
          </p:nvSpPr>
          <p:spPr>
            <a:xfrm>
              <a:off x="1435590" y="3107870"/>
              <a:ext cx="9971896" cy="1242935"/>
            </a:xfrm>
            <a:prstGeom prst="rect">
              <a:avLst/>
            </a:prstGeom>
            <a:noFill/>
            <a:ln>
              <a:noFill/>
            </a:ln>
          </p:spPr>
          <p:txBody>
            <a:bodyPr anchorCtr="0" anchor="ctr" bIns="131525" lIns="131525" spcFirstLastPara="1" rIns="131525" wrap="square" tIns="131525">
              <a:noAutofit/>
            </a:bodyPr>
            <a:lstStyle/>
            <a:p>
              <a:pPr indent="0" lvl="0" marL="0" marR="0" rtl="0" algn="l">
                <a:lnSpc>
                  <a:spcPct val="100000"/>
                </a:lnSpc>
                <a:spcBef>
                  <a:spcPts val="0"/>
                </a:spcBef>
                <a:spcAft>
                  <a:spcPts val="0"/>
                </a:spcAft>
                <a:buClr>
                  <a:schemeClr val="dk1"/>
                </a:buClr>
                <a:buSzPts val="2400"/>
                <a:buFont typeface="Calibri"/>
                <a:buNone/>
              </a:pPr>
              <a:r>
                <a:rPr lang="en-US" sz="2400">
                  <a:solidFill>
                    <a:schemeClr val="dk1"/>
                  </a:solidFill>
                  <a:latin typeface="Calibri"/>
                  <a:ea typeface="Calibri"/>
                  <a:cs typeface="Calibri"/>
                  <a:sym typeface="Calibri"/>
                </a:rPr>
                <a:t>Flutter: A Modern UI toolkit that natively supports cross device capabilities with a single codebase.</a:t>
              </a: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75" name="Shape 175"/>
        <p:cNvGrpSpPr/>
        <p:nvPr/>
      </p:nvGrpSpPr>
      <p:grpSpPr>
        <a:xfrm>
          <a:off x="0" y="0"/>
          <a:ext cx="0" cy="0"/>
          <a:chOff x="0" y="0"/>
          <a:chExt cx="0" cy="0"/>
        </a:xfrm>
      </p:grpSpPr>
      <p:sp>
        <p:nvSpPr>
          <p:cNvPr id="176" name="Google Shape;176;p7"/>
          <p:cNvSpPr txBox="1"/>
          <p:nvPr>
            <p:ph type="title"/>
          </p:nvPr>
        </p:nvSpPr>
        <p:spPr>
          <a:xfrm>
            <a:off x="4965430" y="629266"/>
            <a:ext cx="6586491" cy="167660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5400"/>
              <a:buFont typeface="Calibri"/>
              <a:buNone/>
            </a:pPr>
            <a:r>
              <a:rPr lang="en-US" sz="5400"/>
              <a:t>Tools, Language and Framework Highlights</a:t>
            </a:r>
            <a:endParaRPr sz="5400"/>
          </a:p>
        </p:txBody>
      </p:sp>
      <p:pic>
        <p:nvPicPr>
          <p:cNvPr descr="CPU with binary numbers and blueprint" id="177" name="Google Shape;177;p7"/>
          <p:cNvPicPr preferRelativeResize="0"/>
          <p:nvPr/>
        </p:nvPicPr>
        <p:blipFill rotWithShape="1">
          <a:blip r:embed="rId3">
            <a:alphaModFix/>
          </a:blip>
          <a:srcRect b="0" l="33457" r="28520" t="0"/>
          <a:stretch/>
        </p:blipFill>
        <p:spPr>
          <a:xfrm>
            <a:off x="20" y="10"/>
            <a:ext cx="4635571" cy="6857990"/>
          </a:xfrm>
          <a:prstGeom prst="rect">
            <a:avLst/>
          </a:prstGeom>
          <a:noFill/>
          <a:ln>
            <a:noFill/>
          </a:ln>
        </p:spPr>
      </p:pic>
      <p:grpSp>
        <p:nvGrpSpPr>
          <p:cNvPr id="178" name="Google Shape;178;p7"/>
          <p:cNvGrpSpPr/>
          <p:nvPr/>
        </p:nvGrpSpPr>
        <p:grpSpPr>
          <a:xfrm>
            <a:off x="5057149" y="2724321"/>
            <a:ext cx="6403052" cy="3213576"/>
            <a:chOff x="91718" y="285921"/>
            <a:chExt cx="6403052" cy="3213576"/>
          </a:xfrm>
        </p:grpSpPr>
        <p:sp>
          <p:nvSpPr>
            <p:cNvPr id="179" name="Google Shape;179;p7"/>
            <p:cNvSpPr/>
            <p:nvPr/>
          </p:nvSpPr>
          <p:spPr>
            <a:xfrm>
              <a:off x="480854" y="285921"/>
              <a:ext cx="636767" cy="636767"/>
            </a:xfrm>
            <a:prstGeom prst="rect">
              <a:avLst/>
            </a:prstGeom>
            <a:blipFill rotWithShape="1">
              <a:blip r:embed="rId4">
                <a:alphaModFix/>
              </a:blip>
              <a:stretch>
                <a:fillRect b="0" l="0" r="0" t="0"/>
              </a:stretch>
            </a:blip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7"/>
            <p:cNvSpPr/>
            <p:nvPr/>
          </p:nvSpPr>
          <p:spPr>
            <a:xfrm>
              <a:off x="91718" y="1149813"/>
              <a:ext cx="1415039" cy="566015"/>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7"/>
            <p:cNvSpPr txBox="1"/>
            <p:nvPr/>
          </p:nvSpPr>
          <p:spPr>
            <a:xfrm>
              <a:off x="91718" y="1149813"/>
              <a:ext cx="1415039" cy="566015"/>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chemeClr val="dk1"/>
                </a:buClr>
                <a:buSzPts val="1100"/>
                <a:buFont typeface="Calibri"/>
                <a:buNone/>
              </a:pPr>
              <a:r>
                <a:rPr lang="en-US" sz="1100">
                  <a:solidFill>
                    <a:schemeClr val="dk1"/>
                  </a:solidFill>
                  <a:latin typeface="Calibri"/>
                  <a:ea typeface="Calibri"/>
                  <a:cs typeface="Calibri"/>
                  <a:sym typeface="Calibri"/>
                </a:rPr>
                <a:t>Flutter(Dart) - Frontend UI</a:t>
              </a:r>
              <a:endParaRPr/>
            </a:p>
          </p:txBody>
        </p:sp>
        <p:sp>
          <p:nvSpPr>
            <p:cNvPr id="182" name="Google Shape;182;p7"/>
            <p:cNvSpPr/>
            <p:nvPr/>
          </p:nvSpPr>
          <p:spPr>
            <a:xfrm>
              <a:off x="2143525" y="285921"/>
              <a:ext cx="636767" cy="636767"/>
            </a:xfrm>
            <a:prstGeom prst="rect">
              <a:avLst/>
            </a:prstGeom>
            <a:blipFill rotWithShape="1">
              <a:blip r:embed="rId5">
                <a:alphaModFix/>
              </a:blip>
              <a:stretch>
                <a:fillRect b="0" l="0" r="0" t="0"/>
              </a:stretch>
            </a:blip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7"/>
            <p:cNvSpPr/>
            <p:nvPr/>
          </p:nvSpPr>
          <p:spPr>
            <a:xfrm>
              <a:off x="1754389" y="1149813"/>
              <a:ext cx="1415039" cy="566015"/>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7"/>
            <p:cNvSpPr txBox="1"/>
            <p:nvPr/>
          </p:nvSpPr>
          <p:spPr>
            <a:xfrm>
              <a:off x="1754389" y="1149813"/>
              <a:ext cx="1415039" cy="566015"/>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chemeClr val="dk1"/>
                </a:buClr>
                <a:buSzPts val="1100"/>
                <a:buFont typeface="Calibri"/>
                <a:buNone/>
              </a:pPr>
              <a:r>
                <a:rPr lang="en-US" sz="1100">
                  <a:solidFill>
                    <a:schemeClr val="dk1"/>
                  </a:solidFill>
                  <a:latin typeface="Calibri"/>
                  <a:ea typeface="Calibri"/>
                  <a:cs typeface="Calibri"/>
                  <a:sym typeface="Calibri"/>
                </a:rPr>
                <a:t>AWS Lambda &amp; API gateway – Server-side Handlers</a:t>
              </a:r>
              <a:endParaRPr/>
            </a:p>
          </p:txBody>
        </p:sp>
        <p:sp>
          <p:nvSpPr>
            <p:cNvPr id="185" name="Google Shape;185;p7"/>
            <p:cNvSpPr/>
            <p:nvPr/>
          </p:nvSpPr>
          <p:spPr>
            <a:xfrm>
              <a:off x="3806196" y="285921"/>
              <a:ext cx="636767" cy="636767"/>
            </a:xfrm>
            <a:prstGeom prst="rect">
              <a:avLst/>
            </a:prstGeom>
            <a:blipFill rotWithShape="1">
              <a:blip r:embed="rId6">
                <a:alphaModFix/>
              </a:blip>
              <a:stretch>
                <a:fillRect b="0" l="0" r="0" t="0"/>
              </a:stretch>
            </a:blip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7"/>
            <p:cNvSpPr/>
            <p:nvPr/>
          </p:nvSpPr>
          <p:spPr>
            <a:xfrm>
              <a:off x="3417060" y="1149813"/>
              <a:ext cx="1415039" cy="566015"/>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7"/>
            <p:cNvSpPr txBox="1"/>
            <p:nvPr/>
          </p:nvSpPr>
          <p:spPr>
            <a:xfrm>
              <a:off x="3417060" y="1149813"/>
              <a:ext cx="1415039" cy="566015"/>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chemeClr val="dk1"/>
                </a:buClr>
                <a:buSzPts val="1100"/>
                <a:buFont typeface="Calibri"/>
                <a:buNone/>
              </a:pPr>
              <a:r>
                <a:rPr lang="en-US" sz="1100">
                  <a:solidFill>
                    <a:schemeClr val="dk1"/>
                  </a:solidFill>
                  <a:latin typeface="Calibri"/>
                  <a:ea typeface="Calibri"/>
                  <a:cs typeface="Calibri"/>
                  <a:sym typeface="Calibri"/>
                </a:rPr>
                <a:t>MongoDB &amp; Aggregation framework – single NoSQL DB</a:t>
              </a:r>
              <a:endParaRPr/>
            </a:p>
          </p:txBody>
        </p:sp>
        <p:sp>
          <p:nvSpPr>
            <p:cNvPr id="188" name="Google Shape;188;p7"/>
            <p:cNvSpPr/>
            <p:nvPr/>
          </p:nvSpPr>
          <p:spPr>
            <a:xfrm>
              <a:off x="5468867" y="285921"/>
              <a:ext cx="636767" cy="636767"/>
            </a:xfrm>
            <a:prstGeom prst="rect">
              <a:avLst/>
            </a:prstGeom>
            <a:blipFill rotWithShape="1">
              <a:blip r:embed="rId7">
                <a:alphaModFix/>
              </a:blip>
              <a:stretch>
                <a:fillRect b="0" l="0" r="0" t="0"/>
              </a:stretch>
            </a:blip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7"/>
            <p:cNvSpPr/>
            <p:nvPr/>
          </p:nvSpPr>
          <p:spPr>
            <a:xfrm>
              <a:off x="5079731" y="1149813"/>
              <a:ext cx="1415039" cy="566015"/>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7"/>
            <p:cNvSpPr txBox="1"/>
            <p:nvPr/>
          </p:nvSpPr>
          <p:spPr>
            <a:xfrm>
              <a:off x="5079731" y="1149813"/>
              <a:ext cx="1415039" cy="566015"/>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chemeClr val="dk1"/>
                </a:buClr>
                <a:buSzPts val="1100"/>
                <a:buFont typeface="Calibri"/>
                <a:buNone/>
              </a:pPr>
              <a:r>
                <a:rPr lang="en-US" sz="1100">
                  <a:solidFill>
                    <a:schemeClr val="dk1"/>
                  </a:solidFill>
                  <a:latin typeface="Calibri"/>
                  <a:ea typeface="Calibri"/>
                  <a:cs typeface="Calibri"/>
                  <a:sym typeface="Calibri"/>
                </a:rPr>
                <a:t>NodeJS, Python – Languages for Backend system</a:t>
              </a:r>
              <a:endParaRPr/>
            </a:p>
          </p:txBody>
        </p:sp>
        <p:sp>
          <p:nvSpPr>
            <p:cNvPr id="191" name="Google Shape;191;p7"/>
            <p:cNvSpPr/>
            <p:nvPr/>
          </p:nvSpPr>
          <p:spPr>
            <a:xfrm>
              <a:off x="1312189" y="2069589"/>
              <a:ext cx="636767" cy="636767"/>
            </a:xfrm>
            <a:prstGeom prst="rect">
              <a:avLst/>
            </a:prstGeom>
            <a:blipFill rotWithShape="1">
              <a:blip r:embed="rId8">
                <a:alphaModFix/>
              </a:blip>
              <a:stretch>
                <a:fillRect b="0" l="0" r="0" t="0"/>
              </a:stretch>
            </a:blip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7"/>
            <p:cNvSpPr/>
            <p:nvPr/>
          </p:nvSpPr>
          <p:spPr>
            <a:xfrm>
              <a:off x="923054" y="2933482"/>
              <a:ext cx="1415039" cy="566015"/>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7"/>
            <p:cNvSpPr txBox="1"/>
            <p:nvPr/>
          </p:nvSpPr>
          <p:spPr>
            <a:xfrm>
              <a:off x="923054" y="2933482"/>
              <a:ext cx="1415039" cy="566015"/>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chemeClr val="dk1"/>
                </a:buClr>
                <a:buSzPts val="1100"/>
                <a:buFont typeface="Calibri"/>
                <a:buNone/>
              </a:pPr>
              <a:r>
                <a:rPr lang="en-US" sz="1100">
                  <a:solidFill>
                    <a:schemeClr val="dk1"/>
                  </a:solidFill>
                  <a:latin typeface="Calibri"/>
                  <a:ea typeface="Calibri"/>
                  <a:cs typeface="Calibri"/>
                  <a:sym typeface="Calibri"/>
                </a:rPr>
                <a:t>Google MAPS API – for Directions and geocoding support</a:t>
              </a:r>
              <a:endParaRPr/>
            </a:p>
          </p:txBody>
        </p:sp>
        <p:sp>
          <p:nvSpPr>
            <p:cNvPr id="194" name="Google Shape;194;p7"/>
            <p:cNvSpPr/>
            <p:nvPr/>
          </p:nvSpPr>
          <p:spPr>
            <a:xfrm>
              <a:off x="2974860" y="2069589"/>
              <a:ext cx="636767" cy="636767"/>
            </a:xfrm>
            <a:prstGeom prst="rect">
              <a:avLst/>
            </a:prstGeom>
            <a:blipFill rotWithShape="1">
              <a:blip r:embed="rId9">
                <a:alphaModFix/>
              </a:blip>
              <a:stretch>
                <a:fillRect b="0" l="0" r="0" t="0"/>
              </a:stretch>
            </a:blip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7"/>
            <p:cNvSpPr/>
            <p:nvPr/>
          </p:nvSpPr>
          <p:spPr>
            <a:xfrm>
              <a:off x="2585724" y="2933482"/>
              <a:ext cx="1415039" cy="566015"/>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7"/>
            <p:cNvSpPr txBox="1"/>
            <p:nvPr/>
          </p:nvSpPr>
          <p:spPr>
            <a:xfrm>
              <a:off x="2585724" y="2933482"/>
              <a:ext cx="1415039" cy="566015"/>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chemeClr val="dk1"/>
                </a:buClr>
                <a:buSzPts val="1100"/>
                <a:buFont typeface="Calibri"/>
                <a:buNone/>
              </a:pPr>
              <a:r>
                <a:rPr lang="en-US" sz="1100">
                  <a:solidFill>
                    <a:schemeClr val="dk1"/>
                  </a:solidFill>
                  <a:latin typeface="Calibri"/>
                  <a:ea typeface="Calibri"/>
                  <a:cs typeface="Calibri"/>
                  <a:sym typeface="Calibri"/>
                </a:rPr>
                <a:t>Serverless Framework – for template creation and deployment</a:t>
              </a:r>
              <a:endParaRPr/>
            </a:p>
          </p:txBody>
        </p:sp>
        <p:sp>
          <p:nvSpPr>
            <p:cNvPr id="197" name="Google Shape;197;p7"/>
            <p:cNvSpPr/>
            <p:nvPr/>
          </p:nvSpPr>
          <p:spPr>
            <a:xfrm>
              <a:off x="4637531" y="2069589"/>
              <a:ext cx="636767" cy="636767"/>
            </a:xfrm>
            <a:prstGeom prst="rect">
              <a:avLst/>
            </a:prstGeom>
            <a:blipFill rotWithShape="1">
              <a:blip r:embed="rId10">
                <a:alphaModFix/>
              </a:blip>
              <a:stretch>
                <a:fillRect b="0" l="0" r="0" t="0"/>
              </a:stretch>
            </a:blip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7"/>
            <p:cNvSpPr/>
            <p:nvPr/>
          </p:nvSpPr>
          <p:spPr>
            <a:xfrm>
              <a:off x="4248395" y="2933482"/>
              <a:ext cx="1415039" cy="566015"/>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7"/>
            <p:cNvSpPr txBox="1"/>
            <p:nvPr/>
          </p:nvSpPr>
          <p:spPr>
            <a:xfrm>
              <a:off x="4248395" y="2933482"/>
              <a:ext cx="1415039" cy="566015"/>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chemeClr val="dk1"/>
                </a:buClr>
                <a:buSzPts val="1100"/>
                <a:buFont typeface="Calibri"/>
                <a:buNone/>
              </a:pPr>
              <a:r>
                <a:rPr lang="en-US" sz="1100">
                  <a:solidFill>
                    <a:schemeClr val="dk1"/>
                  </a:solidFill>
                  <a:latin typeface="Calibri"/>
                  <a:ea typeface="Calibri"/>
                  <a:cs typeface="Calibri"/>
                  <a:sym typeface="Calibri"/>
                </a:rPr>
                <a:t>Matplotlib, Seaborn – Insights Reporting</a:t>
              </a: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3" name="Shape 203"/>
        <p:cNvGrpSpPr/>
        <p:nvPr/>
      </p:nvGrpSpPr>
      <p:grpSpPr>
        <a:xfrm>
          <a:off x="0" y="0"/>
          <a:ext cx="0" cy="0"/>
          <a:chOff x="0" y="0"/>
          <a:chExt cx="0" cy="0"/>
        </a:xfrm>
      </p:grpSpPr>
      <p:sp>
        <p:nvSpPr>
          <p:cNvPr id="204" name="Google Shape;204;p8"/>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5" name="Google Shape;205;p8"/>
          <p:cNvSpPr/>
          <p:nvPr/>
        </p:nvSpPr>
        <p:spPr>
          <a:xfrm flipH="1" rot="-2700000">
            <a:off x="-376156" y="-253670"/>
            <a:ext cx="1827638" cy="1376989"/>
          </a:xfrm>
          <a:custGeom>
            <a:rect b="b" l="l" r="r" t="t"/>
            <a:pathLst>
              <a:path extrusionOk="0" h="1376989" w="1827638">
                <a:moveTo>
                  <a:pt x="0" y="987379"/>
                </a:moveTo>
                <a:lnTo>
                  <a:pt x="987379" y="0"/>
                </a:lnTo>
                <a:lnTo>
                  <a:pt x="1827638" y="840260"/>
                </a:lnTo>
                <a:lnTo>
                  <a:pt x="1827638" y="1376989"/>
                </a:lnTo>
                <a:lnTo>
                  <a:pt x="0" y="1376989"/>
                </a:lnTo>
                <a:close/>
              </a:path>
            </a:pathLst>
          </a:custGeom>
          <a:solidFill>
            <a:schemeClr val="accent1">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6" name="Google Shape;206;p8"/>
          <p:cNvSpPr/>
          <p:nvPr/>
        </p:nvSpPr>
        <p:spPr>
          <a:xfrm flipH="1" rot="-2700000">
            <a:off x="891641" y="422146"/>
            <a:ext cx="645368" cy="645368"/>
          </a:xfrm>
          <a:prstGeom prst="rect">
            <a:avLst/>
          </a:prstGeom>
          <a:solidFill>
            <a:schemeClr val="accent1">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7" name="Google Shape;207;p8"/>
          <p:cNvSpPr/>
          <p:nvPr/>
        </p:nvSpPr>
        <p:spPr>
          <a:xfrm flipH="1" rot="-2700000">
            <a:off x="10043482" y="655140"/>
            <a:ext cx="687472" cy="687472"/>
          </a:xfrm>
          <a:prstGeom prst="rect">
            <a:avLst/>
          </a:prstGeom>
          <a:solidFill>
            <a:schemeClr val="accent4">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8" name="Google Shape;208;p8"/>
          <p:cNvSpPr/>
          <p:nvPr/>
        </p:nvSpPr>
        <p:spPr>
          <a:xfrm flipH="1" rot="10800000">
            <a:off x="9356643" y="0"/>
            <a:ext cx="2835357" cy="1480837"/>
          </a:xfrm>
          <a:custGeom>
            <a:rect b="b" l="l" r="r" t="t"/>
            <a:pathLst>
              <a:path extrusionOk="0" h="1480837" w="2835357">
                <a:moveTo>
                  <a:pt x="2835357" y="1480837"/>
                </a:moveTo>
                <a:lnTo>
                  <a:pt x="0" y="1480837"/>
                </a:lnTo>
                <a:lnTo>
                  <a:pt x="1552727" y="0"/>
                </a:lnTo>
                <a:lnTo>
                  <a:pt x="2835357" y="1223245"/>
                </a:lnTo>
                <a:close/>
              </a:path>
            </a:pathLst>
          </a:custGeom>
          <a:solidFill>
            <a:schemeClr val="accent4">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9" name="Google Shape;209;p8"/>
          <p:cNvSpPr/>
          <p:nvPr/>
        </p:nvSpPr>
        <p:spPr>
          <a:xfrm flipH="1">
            <a:off x="7976344" y="6115501"/>
            <a:ext cx="1494513" cy="742499"/>
          </a:xfrm>
          <a:prstGeom prst="triangle">
            <a:avLst>
              <a:gd fmla="val 50000" name="adj"/>
            </a:avLst>
          </a:prstGeom>
          <a:solidFill>
            <a:schemeClr val="accent1">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Graphical user interface, application&#10;&#10;Description automatically generated" id="210" name="Google Shape;210;p8"/>
          <p:cNvPicPr preferRelativeResize="0"/>
          <p:nvPr/>
        </p:nvPicPr>
        <p:blipFill rotWithShape="1">
          <a:blip r:embed="rId4">
            <a:alphaModFix/>
          </a:blip>
          <a:srcRect b="0" l="0" r="0" t="0"/>
          <a:stretch/>
        </p:blipFill>
        <p:spPr>
          <a:xfrm>
            <a:off x="351581" y="825965"/>
            <a:ext cx="7543038" cy="5829606"/>
          </a:xfrm>
          <a:prstGeom prst="rect">
            <a:avLst/>
          </a:prstGeom>
          <a:noFill/>
          <a:ln>
            <a:noFill/>
          </a:ln>
        </p:spPr>
      </p:pic>
      <p:sp>
        <p:nvSpPr>
          <p:cNvPr id="211" name="Google Shape;211;p8"/>
          <p:cNvSpPr/>
          <p:nvPr/>
        </p:nvSpPr>
        <p:spPr>
          <a:xfrm flipH="1">
            <a:off x="7604080" y="6453143"/>
            <a:ext cx="814903" cy="404857"/>
          </a:xfrm>
          <a:prstGeom prst="triangle">
            <a:avLst>
              <a:gd fmla="val 50000" name="adj"/>
            </a:avLst>
          </a:prstGeom>
          <a:solidFill>
            <a:schemeClr val="accent1">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2" name="Google Shape;212;p8"/>
          <p:cNvSpPr txBox="1"/>
          <p:nvPr/>
        </p:nvSpPr>
        <p:spPr>
          <a:xfrm>
            <a:off x="3314207" y="831843"/>
            <a:ext cx="161778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accent1"/>
                </a:solidFill>
                <a:latin typeface="Calibri"/>
                <a:ea typeface="Calibri"/>
                <a:cs typeface="Calibri"/>
                <a:sym typeface="Calibri"/>
              </a:rPr>
              <a:t>API Endpoints</a:t>
            </a:r>
            <a:endParaRPr sz="1800">
              <a:solidFill>
                <a:schemeClr val="accent1"/>
              </a:solidFill>
              <a:latin typeface="Calibri"/>
              <a:ea typeface="Calibri"/>
              <a:cs typeface="Calibri"/>
              <a:sym typeface="Calibri"/>
            </a:endParaRPr>
          </a:p>
        </p:txBody>
      </p:sp>
      <p:sp>
        <p:nvSpPr>
          <p:cNvPr id="213" name="Google Shape;213;p8"/>
          <p:cNvSpPr txBox="1"/>
          <p:nvPr/>
        </p:nvSpPr>
        <p:spPr>
          <a:xfrm>
            <a:off x="8078957" y="901764"/>
            <a:ext cx="3848019" cy="338554"/>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0" lang="en-US" sz="1600">
                <a:solidFill>
                  <a:schemeClr val="accent1"/>
                </a:solidFill>
                <a:latin typeface="Calibri"/>
                <a:ea typeface="Calibri"/>
                <a:cs typeface="Calibri"/>
                <a:sym typeface="Calibri"/>
              </a:rPr>
              <a:t>REST API (Simulator) SEQUENCE DIAGRAM</a:t>
            </a:r>
            <a:endParaRPr sz="1600">
              <a:solidFill>
                <a:schemeClr val="accent1"/>
              </a:solidFill>
              <a:latin typeface="Calibri"/>
              <a:ea typeface="Calibri"/>
              <a:cs typeface="Calibri"/>
              <a:sym typeface="Calibri"/>
            </a:endParaRPr>
          </a:p>
        </p:txBody>
      </p:sp>
      <p:graphicFrame>
        <p:nvGraphicFramePr>
          <p:cNvPr id="214" name="Google Shape;214;p8"/>
          <p:cNvGraphicFramePr/>
          <p:nvPr/>
        </p:nvGraphicFramePr>
        <p:xfrm>
          <a:off x="8480513" y="1263610"/>
          <a:ext cx="2273300" cy="5391961"/>
        </p:xfrm>
        <a:graphic>
          <a:graphicData uri="http://schemas.openxmlformats.org/presentationml/2006/ole">
            <mc:AlternateContent>
              <mc:Choice Requires="v">
                <p:oleObj r:id="rId5" imgH="5391961" imgW="2273300" progId="AcroExch.Document.DC" spid="_x0000_s1">
                  <p:embed/>
                </p:oleObj>
              </mc:Choice>
              <mc:Fallback>
                <p:oleObj r:id="rId6" imgH="5391961" imgW="2273300" progId="AcroExch.Document.DC">
                  <p:embed/>
                  <p:pic>
                    <p:nvPicPr>
                      <p:cNvPr id="214" name="Google Shape;214;p8"/>
                      <p:cNvPicPr preferRelativeResize="0"/>
                      <p:nvPr/>
                    </p:nvPicPr>
                    <p:blipFill rotWithShape="1">
                      <a:blip r:embed="rId7">
                        <a:alphaModFix/>
                      </a:blip>
                      <a:srcRect b="0" l="0" r="0" t="0"/>
                      <a:stretch/>
                    </p:blipFill>
                    <p:spPr>
                      <a:xfrm>
                        <a:off x="8480513" y="1263610"/>
                        <a:ext cx="2273300" cy="5391961"/>
                      </a:xfrm>
                      <a:prstGeom prst="rect">
                        <a:avLst/>
                      </a:prstGeom>
                      <a:noFill/>
                      <a:ln>
                        <a:noFill/>
                      </a:ln>
                    </p:spPr>
                  </p:pic>
                </p:oleObj>
              </mc:Fallback>
            </mc:AlternateContent>
          </a:graphicData>
        </a:graphic>
      </p:graphicFrame>
      <p:cxnSp>
        <p:nvCxnSpPr>
          <p:cNvPr id="215" name="Google Shape;215;p8"/>
          <p:cNvCxnSpPr/>
          <p:nvPr/>
        </p:nvCxnSpPr>
        <p:spPr>
          <a:xfrm rot="10800000">
            <a:off x="7970520" y="3009900"/>
            <a:ext cx="5824" cy="0"/>
          </a:xfrm>
          <a:prstGeom prst="straightConnector1">
            <a:avLst/>
          </a:prstGeom>
          <a:noFill/>
          <a:ln cap="flat" cmpd="sng" w="9525">
            <a:solidFill>
              <a:schemeClr val="accent1"/>
            </a:solidFill>
            <a:prstDash val="solid"/>
            <a:miter lim="800000"/>
            <a:headEnd len="sm" w="sm" type="none"/>
            <a:tailEnd len="sm" w="sm" type="none"/>
          </a:ln>
        </p:spPr>
      </p:cxnSp>
      <p:cxnSp>
        <p:nvCxnSpPr>
          <p:cNvPr id="216" name="Google Shape;216;p8"/>
          <p:cNvCxnSpPr/>
          <p:nvPr/>
        </p:nvCxnSpPr>
        <p:spPr>
          <a:xfrm>
            <a:off x="7970520" y="1201175"/>
            <a:ext cx="0" cy="5268731"/>
          </a:xfrm>
          <a:prstGeom prst="straightConnector1">
            <a:avLst/>
          </a:prstGeom>
          <a:noFill/>
          <a:ln cap="flat" cmpd="sng" w="9525">
            <a:solidFill>
              <a:schemeClr val="dk1"/>
            </a:solidFill>
            <a:prstDash val="solid"/>
            <a:miter lim="800000"/>
            <a:headEnd len="sm" w="sm" type="none"/>
            <a:tailEnd len="sm" w="sm" type="none"/>
          </a:ln>
        </p:spPr>
      </p:cxnSp>
      <p:graphicFrame>
        <p:nvGraphicFramePr>
          <p:cNvPr id="217" name="Google Shape;217;p8"/>
          <p:cNvGraphicFramePr/>
          <p:nvPr/>
        </p:nvGraphicFramePr>
        <p:xfrm>
          <a:off x="10940325" y="2663860"/>
          <a:ext cx="914400" cy="764371"/>
        </p:xfrm>
        <a:graphic>
          <a:graphicData uri="http://schemas.openxmlformats.org/presentationml/2006/ole">
            <mc:AlternateContent>
              <mc:Choice Requires="v">
                <p:oleObj r:id="rId8" imgH="764371" imgW="914400" progId="Package" spid="_x0000_s2">
                  <p:embed/>
                </p:oleObj>
              </mc:Choice>
              <mc:Fallback>
                <p:oleObj r:id="rId9" imgH="764371" imgW="914400" progId="Package">
                  <p:embed/>
                  <p:pic>
                    <p:nvPicPr>
                      <p:cNvPr id="217" name="Google Shape;217;p8"/>
                      <p:cNvPicPr preferRelativeResize="0"/>
                      <p:nvPr/>
                    </p:nvPicPr>
                    <p:blipFill rotWithShape="1">
                      <a:blip r:embed="rId10">
                        <a:alphaModFix/>
                      </a:blip>
                      <a:srcRect b="0" l="0" r="0" t="0"/>
                      <a:stretch/>
                    </p:blipFill>
                    <p:spPr>
                      <a:xfrm>
                        <a:off x="10940325" y="2663860"/>
                        <a:ext cx="914400" cy="764371"/>
                      </a:xfrm>
                      <a:prstGeom prst="rect">
                        <a:avLst/>
                      </a:prstGeom>
                      <a:noFill/>
                      <a:ln>
                        <a:noFill/>
                      </a:ln>
                    </p:spPr>
                  </p:pic>
                </p:oleObj>
              </mc:Fallback>
            </mc:AlternateContent>
          </a:graphicData>
        </a:graphic>
      </p:graphicFrame>
      <p:sp>
        <p:nvSpPr>
          <p:cNvPr id="218" name="Google Shape;218;p8"/>
          <p:cNvSpPr txBox="1"/>
          <p:nvPr/>
        </p:nvSpPr>
        <p:spPr>
          <a:xfrm>
            <a:off x="10959746" y="3003994"/>
            <a:ext cx="875558" cy="246221"/>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00">
                <a:solidFill>
                  <a:schemeClr val="dk1"/>
                </a:solidFill>
                <a:latin typeface="Calibri"/>
                <a:ea typeface="Calibri"/>
                <a:cs typeface="Calibri"/>
                <a:sym typeface="Calibri"/>
              </a:rPr>
              <a:t>API-Gateway</a:t>
            </a:r>
            <a:endParaRPr sz="1000">
              <a:solidFill>
                <a:schemeClr val="dk1"/>
              </a:solidFill>
              <a:latin typeface="Calibri"/>
              <a:ea typeface="Calibri"/>
              <a:cs typeface="Calibri"/>
              <a:sym typeface="Calibri"/>
            </a:endParaRPr>
          </a:p>
        </p:txBody>
      </p:sp>
      <p:graphicFrame>
        <p:nvGraphicFramePr>
          <p:cNvPr id="219" name="Google Shape;219;p8"/>
          <p:cNvGraphicFramePr/>
          <p:nvPr/>
        </p:nvGraphicFramePr>
        <p:xfrm>
          <a:off x="10993662" y="3835540"/>
          <a:ext cx="914400" cy="792163"/>
        </p:xfrm>
        <a:graphic>
          <a:graphicData uri="http://schemas.openxmlformats.org/presentationml/2006/ole">
            <mc:AlternateContent>
              <mc:Choice Requires="v">
                <p:oleObj r:id="rId11" imgH="792163" imgW="914400" progId="Package" spid="_x0000_s3">
                  <p:embed/>
                </p:oleObj>
              </mc:Choice>
              <mc:Fallback>
                <p:oleObj r:id="rId12" imgH="792163" imgW="914400" progId="Package">
                  <p:embed/>
                  <p:pic>
                    <p:nvPicPr>
                      <p:cNvPr id="219" name="Google Shape;219;p8"/>
                      <p:cNvPicPr preferRelativeResize="0"/>
                      <p:nvPr/>
                    </p:nvPicPr>
                    <p:blipFill rotWithShape="1">
                      <a:blip r:embed="rId13">
                        <a:alphaModFix/>
                      </a:blip>
                      <a:srcRect b="0" l="0" r="0" t="0"/>
                      <a:stretch/>
                    </p:blipFill>
                    <p:spPr>
                      <a:xfrm>
                        <a:off x="10993662" y="3835540"/>
                        <a:ext cx="914400" cy="792163"/>
                      </a:xfrm>
                      <a:prstGeom prst="rect">
                        <a:avLst/>
                      </a:prstGeom>
                      <a:noFill/>
                      <a:ln>
                        <a:noFill/>
                      </a:ln>
                    </p:spPr>
                  </p:pic>
                </p:oleObj>
              </mc:Fallback>
            </mc:AlternateContent>
          </a:graphicData>
        </a:graphic>
      </p:graphicFrame>
      <p:sp>
        <p:nvSpPr>
          <p:cNvPr id="220" name="Google Shape;220;p8"/>
          <p:cNvSpPr txBox="1"/>
          <p:nvPr/>
        </p:nvSpPr>
        <p:spPr>
          <a:xfrm>
            <a:off x="11117516" y="4159508"/>
            <a:ext cx="718264" cy="246221"/>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00">
                <a:solidFill>
                  <a:schemeClr val="dk1"/>
                </a:solidFill>
                <a:latin typeface="Calibri"/>
                <a:ea typeface="Calibri"/>
                <a:cs typeface="Calibri"/>
                <a:sym typeface="Calibri"/>
              </a:rPr>
              <a:t>API-Calls</a:t>
            </a:r>
            <a:endParaRPr sz="1000">
              <a:solidFill>
                <a:schemeClr val="dk1"/>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4" name="Shape 224"/>
        <p:cNvGrpSpPr/>
        <p:nvPr/>
      </p:nvGrpSpPr>
      <p:grpSpPr>
        <a:xfrm>
          <a:off x="0" y="0"/>
          <a:ext cx="0" cy="0"/>
          <a:chOff x="0" y="0"/>
          <a:chExt cx="0" cy="0"/>
        </a:xfrm>
      </p:grpSpPr>
      <p:sp>
        <p:nvSpPr>
          <p:cNvPr id="225" name="Google Shape;225;p9"/>
          <p:cNvSpPr/>
          <p:nvPr/>
        </p:nvSpPr>
        <p:spPr>
          <a:xfrm>
            <a:off x="0" y="0"/>
            <a:ext cx="12188952"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6" name="Google Shape;226;p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5400"/>
              <a:buFont typeface="Calibri"/>
              <a:buNone/>
            </a:pPr>
            <a:r>
              <a:rPr lang="en-US" sz="5400"/>
              <a:t>Frontend Highlights</a:t>
            </a:r>
            <a:endParaRPr sz="5400"/>
          </a:p>
        </p:txBody>
      </p:sp>
      <p:sp>
        <p:nvSpPr>
          <p:cNvPr id="227" name="Google Shape;227;p9"/>
          <p:cNvSpPr/>
          <p:nvPr/>
        </p:nvSpPr>
        <p:spPr>
          <a:xfrm>
            <a:off x="669036" y="1677373"/>
            <a:ext cx="10853928" cy="18288"/>
          </a:xfrm>
          <a:custGeom>
            <a:rect b="b" l="l" r="r" t="t"/>
            <a:pathLst>
              <a:path extrusionOk="0" fill="none" h="18288" w="10853928">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extrusionOk="0" h="18288" w="10853928">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cap="rnd" cmpd="sng" w="4127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8" name="Google Shape;228;p9"/>
          <p:cNvSpPr txBox="1"/>
          <p:nvPr>
            <p:ph idx="1" type="body"/>
          </p:nvPr>
        </p:nvSpPr>
        <p:spPr>
          <a:xfrm>
            <a:off x="838200" y="1929384"/>
            <a:ext cx="10515600" cy="4251960"/>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1700"/>
              <a:buChar char="•"/>
            </a:pPr>
            <a:r>
              <a:rPr lang="en-US" sz="1700"/>
              <a:t>Description :</a:t>
            </a:r>
            <a:endParaRPr/>
          </a:p>
          <a:p>
            <a:pPr indent="0" lvl="0" marL="0" rtl="0" algn="l">
              <a:lnSpc>
                <a:spcPct val="90000"/>
              </a:lnSpc>
              <a:spcBef>
                <a:spcPts val="1000"/>
              </a:spcBef>
              <a:spcAft>
                <a:spcPts val="0"/>
              </a:spcAft>
              <a:buClr>
                <a:schemeClr val="dk1"/>
              </a:buClr>
              <a:buSzPts val="1700"/>
              <a:buNone/>
            </a:pPr>
            <a:r>
              <a:rPr lang="en-US" sz="1700"/>
              <a:t>Flutter Web App using Google Maps and making REST API calls to AWS API Gateway storing data into Mongo DB.</a:t>
            </a:r>
            <a:endParaRPr/>
          </a:p>
          <a:p>
            <a:pPr indent="-228600" lvl="0" marL="228600" rtl="0" algn="l">
              <a:lnSpc>
                <a:spcPct val="90000"/>
              </a:lnSpc>
              <a:spcBef>
                <a:spcPts val="1000"/>
              </a:spcBef>
              <a:spcAft>
                <a:spcPts val="0"/>
              </a:spcAft>
              <a:buClr>
                <a:schemeClr val="dk1"/>
              </a:buClr>
              <a:buSzPts val="1700"/>
              <a:buChar char="•"/>
            </a:pPr>
            <a:r>
              <a:rPr lang="en-US" sz="1700"/>
              <a:t>Purpose :</a:t>
            </a:r>
            <a:endParaRPr/>
          </a:p>
          <a:p>
            <a:pPr indent="0" lvl="0" marL="0" rtl="0" algn="l">
              <a:lnSpc>
                <a:spcPct val="90000"/>
              </a:lnSpc>
              <a:spcBef>
                <a:spcPts val="1000"/>
              </a:spcBef>
              <a:spcAft>
                <a:spcPts val="0"/>
              </a:spcAft>
              <a:buClr>
                <a:schemeClr val="dk1"/>
              </a:buClr>
              <a:buSzPts val="1700"/>
              <a:buNone/>
            </a:pPr>
            <a:r>
              <a:rPr lang="en-US" sz="1700"/>
              <a:t>Users can do the following:</a:t>
            </a:r>
            <a:endParaRPr/>
          </a:p>
          <a:p>
            <a:pPr indent="-457200" lvl="0" marL="457200" rtl="0" algn="l">
              <a:lnSpc>
                <a:spcPct val="90000"/>
              </a:lnSpc>
              <a:spcBef>
                <a:spcPts val="1000"/>
              </a:spcBef>
              <a:spcAft>
                <a:spcPts val="0"/>
              </a:spcAft>
              <a:buClr>
                <a:schemeClr val="dk1"/>
              </a:buClr>
              <a:buSzPts val="1700"/>
              <a:buFont typeface="Calibri"/>
              <a:buAutoNum type="arabicPeriod"/>
            </a:pPr>
            <a:r>
              <a:rPr lang="en-US" sz="1700"/>
              <a:t>(Taxi/Passenger) -&gt;uses front end to SignUp, Login.</a:t>
            </a:r>
            <a:endParaRPr/>
          </a:p>
          <a:p>
            <a:pPr indent="-457200" lvl="0" marL="457200" rtl="0" algn="l">
              <a:lnSpc>
                <a:spcPct val="90000"/>
              </a:lnSpc>
              <a:spcBef>
                <a:spcPts val="1000"/>
              </a:spcBef>
              <a:spcAft>
                <a:spcPts val="0"/>
              </a:spcAft>
              <a:buClr>
                <a:schemeClr val="dk1"/>
              </a:buClr>
              <a:buSzPts val="1700"/>
              <a:buFont typeface="Calibri"/>
              <a:buAutoNum type="arabicPeriod"/>
            </a:pPr>
            <a:r>
              <a:rPr lang="en-US" sz="1700"/>
              <a:t>(Passenger) -&gt;Book taxi, View Rides on map, Give feedback, Pay for ride.</a:t>
            </a:r>
            <a:endParaRPr/>
          </a:p>
          <a:p>
            <a:pPr indent="-457200" lvl="0" marL="457200" rtl="0" algn="l">
              <a:lnSpc>
                <a:spcPct val="90000"/>
              </a:lnSpc>
              <a:spcBef>
                <a:spcPts val="1000"/>
              </a:spcBef>
              <a:spcAft>
                <a:spcPts val="0"/>
              </a:spcAft>
              <a:buClr>
                <a:schemeClr val="dk1"/>
              </a:buClr>
              <a:buSzPts val="1700"/>
              <a:buFont typeface="Calibri"/>
              <a:buAutoNum type="arabicPeriod"/>
            </a:pPr>
            <a:r>
              <a:rPr lang="en-US" sz="1700"/>
              <a:t>(Taxi) -&gt; View location of passenger, View route.</a:t>
            </a:r>
            <a:endParaRPr/>
          </a:p>
          <a:p>
            <a:pPr indent="-228600" lvl="0" marL="228600" rtl="0" algn="l">
              <a:lnSpc>
                <a:spcPct val="90000"/>
              </a:lnSpc>
              <a:spcBef>
                <a:spcPts val="1000"/>
              </a:spcBef>
              <a:spcAft>
                <a:spcPts val="0"/>
              </a:spcAft>
              <a:buClr>
                <a:schemeClr val="dk1"/>
              </a:buClr>
              <a:buSzPts val="1700"/>
              <a:buChar char="•"/>
            </a:pPr>
            <a:r>
              <a:rPr lang="en-US" sz="1700"/>
              <a:t>Tech Stack</a:t>
            </a:r>
            <a:endParaRPr/>
          </a:p>
          <a:p>
            <a:pPr indent="-457200" lvl="0" marL="457200" rtl="0" algn="l">
              <a:lnSpc>
                <a:spcPct val="90000"/>
              </a:lnSpc>
              <a:spcBef>
                <a:spcPts val="1000"/>
              </a:spcBef>
              <a:spcAft>
                <a:spcPts val="0"/>
              </a:spcAft>
              <a:buClr>
                <a:schemeClr val="dk1"/>
              </a:buClr>
              <a:buSzPts val="1700"/>
              <a:buFont typeface="Calibri"/>
              <a:buAutoNum type="arabicPeriod"/>
            </a:pPr>
            <a:r>
              <a:rPr lang="en-US" sz="1700"/>
              <a:t>Flutter with dart in Android Studio to code the front end (flutter and dart packages include google-maps for flutter web)</a:t>
            </a:r>
            <a:endParaRPr/>
          </a:p>
          <a:p>
            <a:pPr indent="-457200" lvl="0" marL="457200" rtl="0" algn="l">
              <a:lnSpc>
                <a:spcPct val="90000"/>
              </a:lnSpc>
              <a:spcBef>
                <a:spcPts val="1000"/>
              </a:spcBef>
              <a:spcAft>
                <a:spcPts val="0"/>
              </a:spcAft>
              <a:buClr>
                <a:schemeClr val="dk1"/>
              </a:buClr>
              <a:buSzPts val="1700"/>
              <a:buFont typeface="Calibri"/>
              <a:buAutoNum type="arabicPeriod"/>
            </a:pPr>
            <a:r>
              <a:rPr lang="en-US" sz="1700"/>
              <a:t>AWS API Gateway, AWS Lambda, AWS SNS</a:t>
            </a:r>
            <a:endParaRPr/>
          </a:p>
          <a:p>
            <a:pPr indent="-457200" lvl="0" marL="457200" rtl="0" algn="l">
              <a:lnSpc>
                <a:spcPct val="90000"/>
              </a:lnSpc>
              <a:spcBef>
                <a:spcPts val="1000"/>
              </a:spcBef>
              <a:spcAft>
                <a:spcPts val="0"/>
              </a:spcAft>
              <a:buClr>
                <a:schemeClr val="dk1"/>
              </a:buClr>
              <a:buSzPts val="1700"/>
              <a:buFont typeface="Calibri"/>
              <a:buAutoNum type="arabicPeriod"/>
            </a:pPr>
            <a:r>
              <a:rPr lang="en-US" sz="1700"/>
              <a:t>Mongo DB Atlas Free tier</a:t>
            </a:r>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2021-09-08T04:10:48Z</dcterms:created>
  <dc:creator>Vignesh Kumar</dc:creator>
</cp:coreProperties>
</file>